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7" r:id="rId6"/>
    <p:sldId id="281" r:id="rId7"/>
    <p:sldId id="274" r:id="rId8"/>
    <p:sldId id="282" r:id="rId9"/>
    <p:sldId id="284" r:id="rId10"/>
    <p:sldId id="285" r:id="rId11"/>
    <p:sldId id="286" r:id="rId12"/>
    <p:sldId id="287" r:id="rId13"/>
    <p:sldId id="309" r:id="rId14"/>
    <p:sldId id="289" r:id="rId15"/>
    <p:sldId id="310" r:id="rId16"/>
    <p:sldId id="291" r:id="rId17"/>
    <p:sldId id="292" r:id="rId18"/>
    <p:sldId id="315" r:id="rId19"/>
    <p:sldId id="293" r:id="rId20"/>
    <p:sldId id="316" r:id="rId21"/>
    <p:sldId id="294" r:id="rId22"/>
    <p:sldId id="317" r:id="rId23"/>
    <p:sldId id="318" r:id="rId24"/>
    <p:sldId id="295" r:id="rId25"/>
    <p:sldId id="296" r:id="rId26"/>
    <p:sldId id="297" r:id="rId27"/>
    <p:sldId id="298" r:id="rId28"/>
    <p:sldId id="299" r:id="rId29"/>
    <p:sldId id="283" r:id="rId30"/>
    <p:sldId id="300" r:id="rId31"/>
    <p:sldId id="314" r:id="rId32"/>
    <p:sldId id="311" r:id="rId33"/>
    <p:sldId id="301" r:id="rId34"/>
    <p:sldId id="302" r:id="rId35"/>
    <p:sldId id="304" r:id="rId36"/>
    <p:sldId id="303" r:id="rId37"/>
    <p:sldId id="320" r:id="rId38"/>
    <p:sldId id="305" r:id="rId39"/>
    <p:sldId id="313" r:id="rId40"/>
    <p:sldId id="306" r:id="rId41"/>
    <p:sldId id="308"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000"/>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80F07-8765-902C-1A34-9BDC3BA77A08}" v="275" dt="2025-07-10T18:52:07.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658"/>
  </p:normalViewPr>
  <p:slideViewPr>
    <p:cSldViewPr snapToGrid="0">
      <p:cViewPr varScale="1">
        <p:scale>
          <a:sx n="120" d="100"/>
          <a:sy n="120" d="100"/>
        </p:scale>
        <p:origin x="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3591A-7B7F-6A4A-BC27-6AE8BC032824}"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23DFF-101E-714A-A5B3-15D2BE965E93}" type="slidenum">
              <a:rPr lang="en-US" smtClean="0"/>
              <a:t>‹#›</a:t>
            </a:fld>
            <a:endParaRPr lang="en-US"/>
          </a:p>
        </p:txBody>
      </p:sp>
    </p:spTree>
    <p:extLst>
      <p:ext uri="{BB962C8B-B14F-4D97-AF65-F5344CB8AC3E}">
        <p14:creationId xmlns:p14="http://schemas.microsoft.com/office/powerpoint/2010/main" val="215752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23DFF-101E-714A-A5B3-15D2BE965E93}" type="slidenum">
              <a:rPr lang="en-US" smtClean="0"/>
              <a:t>2</a:t>
            </a:fld>
            <a:endParaRPr lang="en-US"/>
          </a:p>
        </p:txBody>
      </p:sp>
    </p:spTree>
    <p:extLst>
      <p:ext uri="{BB962C8B-B14F-4D97-AF65-F5344CB8AC3E}">
        <p14:creationId xmlns:p14="http://schemas.microsoft.com/office/powerpoint/2010/main" val="20314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23DFF-101E-714A-A5B3-15D2BE965E93}" type="slidenum">
              <a:rPr lang="en-US" smtClean="0"/>
              <a:t>25</a:t>
            </a:fld>
            <a:endParaRPr lang="en-US"/>
          </a:p>
        </p:txBody>
      </p:sp>
    </p:spTree>
    <p:extLst>
      <p:ext uri="{BB962C8B-B14F-4D97-AF65-F5344CB8AC3E}">
        <p14:creationId xmlns:p14="http://schemas.microsoft.com/office/powerpoint/2010/main" val="287594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23DFF-101E-714A-A5B3-15D2BE965E93}" type="slidenum">
              <a:rPr lang="en-US" smtClean="0"/>
              <a:t>27</a:t>
            </a:fld>
            <a:endParaRPr lang="en-US"/>
          </a:p>
        </p:txBody>
      </p:sp>
    </p:spTree>
    <p:extLst>
      <p:ext uri="{BB962C8B-B14F-4D97-AF65-F5344CB8AC3E}">
        <p14:creationId xmlns:p14="http://schemas.microsoft.com/office/powerpoint/2010/main" val="1113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CB5D-48AB-8EEC-74FE-AC746E943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8D523-E5D5-C1B2-9F78-E2C3A5150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F33669-D13A-DBFD-CCB2-69C59FA47D69}"/>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0445C39D-8BE5-ACDB-AABA-A89D2CD45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AD7F9-DAFF-35AA-E164-51DC77A41F6F}"/>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158667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A716-9BBB-A9C4-0FC4-8FCB8E2ADF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2C9F9-9E45-4266-5D16-EEF2AFF8A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B3800-605E-D975-11A5-25F4920E565A}"/>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8778AB7B-9E4D-4E70-916E-E654663A6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DD865-27CC-F4A8-B3E3-FB88B15CEC70}"/>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393153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720609-F228-DFE7-00F7-A5091FCA6E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4C1EF3-6C2C-364F-31BA-D63EBF298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279B4-5EDD-B1D8-8077-5FE074CD5D16}"/>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3E67DC49-4266-C754-E9C0-3A977EC58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85A9C-A141-FFC9-0068-6070F7ECA1E8}"/>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2535406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5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0F30-7507-B0B6-1003-1A9789329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704E1-091B-3BBF-1899-FD6FD4DF2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C52FA-1B1F-C364-5770-E3F7E7A5A16D}"/>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DE1612A1-A152-1066-CD5C-FE81969F4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9D779-03F7-DE5B-C70E-4BB264E8541F}"/>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203458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C71F-38B6-C9A3-D8B1-ACA7F1A3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E2338-0787-0B23-CA29-731C2B9E3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6AB5E-8C57-2422-BF0B-4C869BE91133}"/>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79E34C6E-2F2E-2112-B770-765AAD244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31D94-8130-9F47-4B31-7349F6B3D4BF}"/>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245469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DE05-4BAA-39AD-5197-EE8A2661A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63A0F-04C0-8901-66C7-9C3E7B1AC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928E6-1B87-AA2E-EA8F-721B85826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6E60B-C719-BA3E-869D-D7FB74F02752}"/>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6" name="Footer Placeholder 5">
            <a:extLst>
              <a:ext uri="{FF2B5EF4-FFF2-40B4-BE49-F238E27FC236}">
                <a16:creationId xmlns:a16="http://schemas.microsoft.com/office/drawing/2014/main" id="{3CE77849-FAFE-01EB-B78F-37304EC10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59D7D-B9FD-DA58-50A4-ABE91A2CA222}"/>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157200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6D5B-8A6B-63BD-E796-487770D286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B2B6A-C97D-72AB-C7D7-D38726DA1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694E9-73F5-3F07-6FB8-DE20505FA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2E74E-8A62-A8F2-0EE1-6F350034D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37F68-BEAA-DED7-0438-7FF4C9B724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B4A2D-6CF8-3101-DAE6-3D425BB80EA3}"/>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8" name="Footer Placeholder 7">
            <a:extLst>
              <a:ext uri="{FF2B5EF4-FFF2-40B4-BE49-F238E27FC236}">
                <a16:creationId xmlns:a16="http://schemas.microsoft.com/office/drawing/2014/main" id="{1ADC748F-CD95-FDB8-ED76-D85CF7C033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55EEF3-E549-C5DE-8114-A7560062A2E3}"/>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286915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9F13-7767-E842-F1C5-4F04D21D0D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D7698E-A737-91DF-C5D6-8F11EA4735DA}"/>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4" name="Footer Placeholder 3">
            <a:extLst>
              <a:ext uri="{FF2B5EF4-FFF2-40B4-BE49-F238E27FC236}">
                <a16:creationId xmlns:a16="http://schemas.microsoft.com/office/drawing/2014/main" id="{0A083DD3-73C5-D0ED-5B28-9EE9DB898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D0284A-9973-8EFF-E48E-9755C1471B4B}"/>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116795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098D0-8128-61CC-05B9-4D8F337FF3D7}"/>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3" name="Footer Placeholder 2">
            <a:extLst>
              <a:ext uri="{FF2B5EF4-FFF2-40B4-BE49-F238E27FC236}">
                <a16:creationId xmlns:a16="http://schemas.microsoft.com/office/drawing/2014/main" id="{68D668BE-3941-4DAE-B359-1B47364755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5B7EE4-A5EB-3CC7-C970-1C05DBD62D9A}"/>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109888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F89E-B902-D275-AFCB-4AF2DE6D9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9B872E-3241-2CC4-1F96-8F64F11B64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4D6706-23E8-B1DD-B18B-B6EE73272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D3F50-A9CD-F771-BBD0-6C1636239B40}"/>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6" name="Footer Placeholder 5">
            <a:extLst>
              <a:ext uri="{FF2B5EF4-FFF2-40B4-BE49-F238E27FC236}">
                <a16:creationId xmlns:a16="http://schemas.microsoft.com/office/drawing/2014/main" id="{DF5564A7-6400-CB53-C176-A4BFC0863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AD27B-AFAF-3170-885A-27E22B7D476E}"/>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359626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374E-8472-2B7E-F711-EC65B644C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8F7AE5-357F-B032-DCF1-E80F9D8FE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B85AB-B1DB-8928-7292-87D23E364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DAC40-A1ED-2768-5CAB-B70FBE4C4770}"/>
              </a:ext>
            </a:extLst>
          </p:cNvPr>
          <p:cNvSpPr>
            <a:spLocks noGrp="1"/>
          </p:cNvSpPr>
          <p:nvPr>
            <p:ph type="dt" sz="half" idx="10"/>
          </p:nvPr>
        </p:nvSpPr>
        <p:spPr/>
        <p:txBody>
          <a:bodyPr/>
          <a:lstStyle/>
          <a:p>
            <a:fld id="{2FE935FA-8C3C-B542-A2C0-26C53B5F004C}" type="datetimeFigureOut">
              <a:rPr lang="en-US" smtClean="0"/>
              <a:t>7/10/25</a:t>
            </a:fld>
            <a:endParaRPr lang="en-US"/>
          </a:p>
        </p:txBody>
      </p:sp>
      <p:sp>
        <p:nvSpPr>
          <p:cNvPr id="6" name="Footer Placeholder 5">
            <a:extLst>
              <a:ext uri="{FF2B5EF4-FFF2-40B4-BE49-F238E27FC236}">
                <a16:creationId xmlns:a16="http://schemas.microsoft.com/office/drawing/2014/main" id="{B9C0CF3D-6F14-A4CA-7F06-67E309EB7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D7483-E2ED-F8BD-99FD-623781A9A70D}"/>
              </a:ext>
            </a:extLst>
          </p:cNvPr>
          <p:cNvSpPr>
            <a:spLocks noGrp="1"/>
          </p:cNvSpPr>
          <p:nvPr>
            <p:ph type="sldNum" sz="quarter" idx="12"/>
          </p:nvPr>
        </p:nvSpPr>
        <p:spPr/>
        <p:txBody>
          <a:bodyPr/>
          <a:lstStyle/>
          <a:p>
            <a:fld id="{1E9F8710-5150-8444-BD21-47E171F03D76}" type="slidenum">
              <a:rPr lang="en-US" smtClean="0"/>
              <a:t>‹#›</a:t>
            </a:fld>
            <a:endParaRPr lang="en-US"/>
          </a:p>
        </p:txBody>
      </p:sp>
    </p:spTree>
    <p:extLst>
      <p:ext uri="{BB962C8B-B14F-4D97-AF65-F5344CB8AC3E}">
        <p14:creationId xmlns:p14="http://schemas.microsoft.com/office/powerpoint/2010/main" val="354546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D1B0E-4C36-682E-6144-393885A6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B19659-3878-E734-7E52-F9F35C473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5238E-A08F-8FBC-BE6B-81045D079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935FA-8C3C-B542-A2C0-26C53B5F004C}" type="datetimeFigureOut">
              <a:rPr lang="en-US" smtClean="0"/>
              <a:t>7/10/25</a:t>
            </a:fld>
            <a:endParaRPr lang="en-US"/>
          </a:p>
        </p:txBody>
      </p:sp>
      <p:sp>
        <p:nvSpPr>
          <p:cNvPr id="5" name="Footer Placeholder 4">
            <a:extLst>
              <a:ext uri="{FF2B5EF4-FFF2-40B4-BE49-F238E27FC236}">
                <a16:creationId xmlns:a16="http://schemas.microsoft.com/office/drawing/2014/main" id="{00C23200-AD0C-4F09-7230-F5E6716C4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A97BD-CD43-2A87-7424-4642D4251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F8710-5150-8444-BD21-47E171F03D76}" type="slidenum">
              <a:rPr lang="en-US" smtClean="0"/>
              <a:t>‹#›</a:t>
            </a:fld>
            <a:endParaRPr lang="en-US"/>
          </a:p>
        </p:txBody>
      </p:sp>
    </p:spTree>
    <p:extLst>
      <p:ext uri="{BB962C8B-B14F-4D97-AF65-F5344CB8AC3E}">
        <p14:creationId xmlns:p14="http://schemas.microsoft.com/office/powerpoint/2010/main" val="334657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15.emf"/><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sv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graduate.ucr.edu/filing-resources" TargetMode="Externa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hyperlink" Target="https://studenthealth.ucr.edu/graduates" TargetMode="Externa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hyperlink" Target="https://summer.ucr.edu/cost-aid#estimator" TargetMode="Externa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hyperlink" Target="mailto:Jessica.Renteria@ucr.edu" TargetMode="External"/><Relationship Id="rId3" Type="http://schemas.openxmlformats.org/officeDocument/2006/relationships/image" Target="../media/image4.png"/><Relationship Id="rId7" Type="http://schemas.openxmlformats.org/officeDocument/2006/relationships/hyperlink" Target="mailto:Trina.Elerts@ucr.edu" TargetMode="Externa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hyperlink" Target="mailto:Amanda.Wong@ucr.edu" TargetMode="External"/><Relationship Id="rId5" Type="http://schemas.openxmlformats.org/officeDocument/2006/relationships/image" Target="../media/image6.emf"/><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hyperlink" Target="https://graduate.ucr.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hyperlink" Target="http://www.etdadmin.com/ucr" TargetMode="External"/><Relationship Id="rId5" Type="http://schemas.openxmlformats.org/officeDocument/2006/relationships/hyperlink" Target="https://graduate.ucr.edu/proquest-etd-faqs" TargetMode="Externa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hyperlink" Target="https://graduate.ucr.edu/filing-resources" TargetMode="Externa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jpg"/><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hyperlink" Target="https://graduate.ucr.edu/petitions-and-forms" TargetMode="Externa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hyperlink" Target="https://library.ucr.edu/about/directory/research-services" TargetMode="External"/><Relationship Id="rId5" Type="http://schemas.openxmlformats.org/officeDocument/2006/relationships/hyperlink" Target="https://graduate.ucr.edu/copyright-and-fair-use-resources" TargetMode="Externa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5" Type="http://schemas.openxmlformats.org/officeDocument/2006/relationships/hyperlink" Target="https://graduate.ucr.edu/graduation-procedures" TargetMode="External"/><Relationship Id="rId4" Type="http://schemas.openxmlformats.org/officeDocument/2006/relationships/image" Target="../media/image5.sv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hyperlink" Target="https://registrar.ucr.edu/graduation-guide/diplomas" TargetMode="External"/><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hyperlink" Target="mailto:reghelpdesk@ucr.edu" TargetMode="External"/><Relationship Id="rId5" Type="http://schemas.openxmlformats.org/officeDocument/2006/relationships/image" Target="../media/image32.png"/><Relationship Id="rId4" Type="http://schemas.openxmlformats.org/officeDocument/2006/relationships/image" Target="../media/image5.svg"/></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gsa.ucr.edu/" TargetMode="External"/><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hyperlink" Target="https://counseling.ucr.edu/" TargetMode="External"/><Relationship Id="rId5" Type="http://schemas.openxmlformats.org/officeDocument/2006/relationships/hyperlink" Target="https://graduate.ucr.edu/gradsuccess" TargetMode="Externa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36C74A6-DC35-1723-3D50-5391074998F1}"/>
              </a:ext>
            </a:extLst>
          </p:cNvPr>
          <p:cNvSpPr/>
          <p:nvPr/>
        </p:nvSpPr>
        <p:spPr>
          <a:xfrm>
            <a:off x="5406452" y="2130430"/>
            <a:ext cx="1745673" cy="17872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D2EBEDE-F9AE-ED5E-89D3-BD3F5374151B}"/>
              </a:ext>
            </a:extLst>
          </p:cNvPr>
          <p:cNvSpPr/>
          <p:nvPr/>
        </p:nvSpPr>
        <p:spPr>
          <a:xfrm>
            <a:off x="4620833" y="1345937"/>
            <a:ext cx="3574474" cy="3283527"/>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A303DF-82D1-EC6D-03E2-615C5FAB5C81}"/>
              </a:ext>
            </a:extLst>
          </p:cNvPr>
          <p:cNvSpPr txBox="1"/>
          <p:nvPr/>
        </p:nvSpPr>
        <p:spPr>
          <a:xfrm>
            <a:off x="5202730" y="2163340"/>
            <a:ext cx="2937160" cy="1754326"/>
          </a:xfrm>
          <a:prstGeom prst="rect">
            <a:avLst/>
          </a:prstGeom>
          <a:noFill/>
        </p:spPr>
        <p:txBody>
          <a:bodyPr wrap="square" rtlCol="0">
            <a:spAutoFit/>
          </a:bodyPr>
          <a:lstStyle/>
          <a:p>
            <a:r>
              <a:rPr lang="en-US" dirty="0">
                <a:solidFill>
                  <a:schemeClr val="bg1"/>
                </a:solidFill>
              </a:rPr>
              <a:t>Amanda Wong </a:t>
            </a:r>
          </a:p>
          <a:p>
            <a:r>
              <a:rPr lang="en-US" dirty="0">
                <a:solidFill>
                  <a:schemeClr val="bg1"/>
                </a:solidFill>
              </a:rPr>
              <a:t>Trina Elerts</a:t>
            </a:r>
          </a:p>
          <a:p>
            <a:r>
              <a:rPr lang="en-US" dirty="0">
                <a:solidFill>
                  <a:schemeClr val="bg1"/>
                </a:solidFill>
              </a:rPr>
              <a:t>Jessica Renteria</a:t>
            </a:r>
          </a:p>
          <a:p>
            <a:r>
              <a:rPr lang="en-US" b="1" dirty="0">
                <a:solidFill>
                  <a:schemeClr val="bg1"/>
                </a:solidFill>
              </a:rPr>
              <a:t>Graduate Academic Affairs</a:t>
            </a:r>
            <a:br>
              <a:rPr lang="en-US" b="1" dirty="0">
                <a:solidFill>
                  <a:schemeClr val="bg1"/>
                </a:solidFill>
              </a:rPr>
            </a:br>
            <a:r>
              <a:rPr lang="en-US" b="1" dirty="0">
                <a:solidFill>
                  <a:schemeClr val="bg1"/>
                </a:solidFill>
              </a:rPr>
              <a:t>951-827-3315</a:t>
            </a:r>
            <a:br>
              <a:rPr lang="en-US" b="1" dirty="0">
                <a:solidFill>
                  <a:schemeClr val="bg1"/>
                </a:solidFill>
              </a:rPr>
            </a:br>
            <a:r>
              <a:rPr lang="en-US" b="1" dirty="0" err="1">
                <a:solidFill>
                  <a:schemeClr val="bg1"/>
                </a:solidFill>
              </a:rPr>
              <a:t>GAA@ucr.edu</a:t>
            </a:r>
            <a:endParaRPr lang="en-US" b="1" dirty="0">
              <a:solidFill>
                <a:schemeClr val="bg1"/>
              </a:solidFill>
            </a:endParaRPr>
          </a:p>
        </p:txBody>
      </p:sp>
      <p:sp>
        <p:nvSpPr>
          <p:cNvPr id="6" name="Oval 5">
            <a:extLst>
              <a:ext uri="{FF2B5EF4-FFF2-40B4-BE49-F238E27FC236}">
                <a16:creationId xmlns:a16="http://schemas.microsoft.com/office/drawing/2014/main" id="{A7EBA719-3186-F698-0FB4-109CEBB5E036}"/>
              </a:ext>
            </a:extLst>
          </p:cNvPr>
          <p:cNvSpPr/>
          <p:nvPr/>
        </p:nvSpPr>
        <p:spPr>
          <a:xfrm>
            <a:off x="3964898" y="1040218"/>
            <a:ext cx="5029199" cy="4626066"/>
          </a:xfrm>
          <a:prstGeom prst="ellipse">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C7E699-1E83-E819-B573-0645FF3F8EC3}"/>
              </a:ext>
            </a:extLst>
          </p:cNvPr>
          <p:cNvSpPr txBox="1"/>
          <p:nvPr/>
        </p:nvSpPr>
        <p:spPr>
          <a:xfrm>
            <a:off x="2338464" y="487176"/>
            <a:ext cx="8342026" cy="461665"/>
          </a:xfrm>
          <a:prstGeom prst="rect">
            <a:avLst/>
          </a:prstGeom>
          <a:noFill/>
        </p:spPr>
        <p:txBody>
          <a:bodyPr wrap="square" rtlCol="0">
            <a:spAutoFit/>
          </a:bodyPr>
          <a:lstStyle/>
          <a:p>
            <a:pPr algn="ctr"/>
            <a:r>
              <a:rPr lang="en-US" sz="2400" b="1" dirty="0"/>
              <a:t>Dissertation and Thesis Formatting and Submission Workshop</a:t>
            </a:r>
          </a:p>
        </p:txBody>
      </p:sp>
      <p:sp>
        <p:nvSpPr>
          <p:cNvPr id="12" name="TextBox 11">
            <a:extLst>
              <a:ext uri="{FF2B5EF4-FFF2-40B4-BE49-F238E27FC236}">
                <a16:creationId xmlns:a16="http://schemas.microsoft.com/office/drawing/2014/main" id="{92D2BBFE-805F-A93B-C214-38055E67AB45}"/>
              </a:ext>
            </a:extLst>
          </p:cNvPr>
          <p:cNvSpPr txBox="1"/>
          <p:nvPr/>
        </p:nvSpPr>
        <p:spPr>
          <a:xfrm>
            <a:off x="4598964" y="6296683"/>
            <a:ext cx="4152278" cy="461665"/>
          </a:xfrm>
          <a:prstGeom prst="rect">
            <a:avLst/>
          </a:prstGeom>
          <a:noFill/>
        </p:spPr>
        <p:txBody>
          <a:bodyPr wrap="square" rtlCol="0">
            <a:spAutoFit/>
          </a:bodyPr>
          <a:lstStyle/>
          <a:p>
            <a:pPr algn="ctr"/>
            <a:r>
              <a:rPr lang="en-US" sz="2400" b="1" dirty="0"/>
              <a:t>Graduate Academic Affairs</a:t>
            </a:r>
          </a:p>
        </p:txBody>
      </p:sp>
      <p:pic>
        <p:nvPicPr>
          <p:cNvPr id="14" name="Picture 13" descr="A blue and yellow logo&#10;&#10;Description automatically generated">
            <a:extLst>
              <a:ext uri="{FF2B5EF4-FFF2-40B4-BE49-F238E27FC236}">
                <a16:creationId xmlns:a16="http://schemas.microsoft.com/office/drawing/2014/main" id="{A9BC2D50-2526-8B03-8651-13C7E8202DC0}"/>
              </a:ext>
            </a:extLst>
          </p:cNvPr>
          <p:cNvPicPr>
            <a:picLocks noChangeAspect="1"/>
          </p:cNvPicPr>
          <p:nvPr/>
        </p:nvPicPr>
        <p:blipFill>
          <a:blip r:embed="rId3"/>
          <a:stretch>
            <a:fillRect/>
          </a:stretch>
        </p:blipFill>
        <p:spPr>
          <a:xfrm>
            <a:off x="5220364" y="5766789"/>
            <a:ext cx="3043940" cy="575233"/>
          </a:xfrm>
          <a:prstGeom prst="rect">
            <a:avLst/>
          </a:prstGeom>
        </p:spPr>
      </p:pic>
    </p:spTree>
    <p:extLst>
      <p:ext uri="{BB962C8B-B14F-4D97-AF65-F5344CB8AC3E}">
        <p14:creationId xmlns:p14="http://schemas.microsoft.com/office/powerpoint/2010/main" val="249148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1959" y="0"/>
            <a:ext cx="12256265" cy="6903903"/>
          </a:xfrm>
          <a:prstGeom prst="rect">
            <a:avLst/>
          </a:prstGeom>
        </p:spPr>
      </p:pic>
      <p:sp>
        <p:nvSpPr>
          <p:cNvPr id="11" name="TextBox 10">
            <a:extLst>
              <a:ext uri="{FF2B5EF4-FFF2-40B4-BE49-F238E27FC236}">
                <a16:creationId xmlns:a16="http://schemas.microsoft.com/office/drawing/2014/main" id="{1B92A8F9-FF41-8F44-BF9E-797DE5FBF7A6}"/>
              </a:ext>
            </a:extLst>
          </p:cNvPr>
          <p:cNvSpPr txBox="1"/>
          <p:nvPr/>
        </p:nvSpPr>
        <p:spPr>
          <a:xfrm>
            <a:off x="1213104" y="1463540"/>
            <a:ext cx="10088880" cy="5021375"/>
          </a:xfrm>
          <a:prstGeom prst="rect">
            <a:avLst/>
          </a:prstGeom>
          <a:noFill/>
        </p:spPr>
        <p:txBody>
          <a:bodyPr wrap="square" lIns="91440" tIns="45720" rIns="91440" bIns="45720" rtlCol="0" anchor="t">
            <a:spAutoFit/>
          </a:bodyPr>
          <a:lstStyle/>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Title Page </a:t>
            </a:r>
            <a:r>
              <a:rPr lang="en-US" spc="-150" dirty="0">
                <a:solidFill>
                  <a:schemeClr val="bg1">
                    <a:lumMod val="49000"/>
                  </a:schemeClr>
                </a:solidFill>
                <a:latin typeface="Fira Sans Medium"/>
                <a:ea typeface="Fira Sans Medium" panose="020B0503050000020004" pitchFamily="34" charset="0"/>
              </a:rPr>
              <a:t>(page </a:t>
            </a:r>
            <a:r>
              <a:rPr lang="en-US" spc="-150" err="1">
                <a:solidFill>
                  <a:schemeClr val="bg1">
                    <a:lumMod val="49000"/>
                  </a:schemeClr>
                </a:solidFill>
                <a:latin typeface="Fira Sans Medium"/>
                <a:ea typeface="Fira Sans Medium" panose="020B0503050000020004" pitchFamily="34" charset="0"/>
              </a:rPr>
              <a:t>i</a:t>
            </a:r>
            <a:r>
              <a:rPr lang="en-US" spc="-150" dirty="0">
                <a:solidFill>
                  <a:schemeClr val="bg1">
                    <a:lumMod val="49000"/>
                  </a:schemeClr>
                </a:solidFill>
                <a:latin typeface="Fira Sans Medium"/>
                <a:ea typeface="Fira Sans Medium" panose="020B0503050000020004" pitchFamily="34" charset="0"/>
              </a:rPr>
              <a:t>,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Copyright Page </a:t>
            </a:r>
            <a:r>
              <a:rPr lang="en-US" spc="-150" dirty="0">
                <a:solidFill>
                  <a:schemeClr val="bg1">
                    <a:lumMod val="49000"/>
                  </a:schemeClr>
                </a:solidFill>
                <a:latin typeface="Fira Sans Medium"/>
                <a:ea typeface="Fira Sans Medium" panose="020B0503050000020004" pitchFamily="34" charset="0"/>
              </a:rPr>
              <a:t>(page ii,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Signature Approval Page </a:t>
            </a:r>
            <a:r>
              <a:rPr lang="en-US" spc="-150" dirty="0">
                <a:solidFill>
                  <a:schemeClr val="bg1">
                    <a:lumMod val="49000"/>
                  </a:schemeClr>
                </a:solidFill>
                <a:latin typeface="Fira Sans Medium"/>
                <a:ea typeface="Fira Sans Medium" panose="020B0503050000020004" pitchFamily="34" charset="0"/>
              </a:rPr>
              <a:t>(page iii, not printed)</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Acknowledgements </a:t>
            </a:r>
            <a:r>
              <a:rPr lang="en-US" spc="-150" dirty="0">
                <a:solidFill>
                  <a:schemeClr val="bg1"/>
                </a:solidFill>
                <a:latin typeface="Fira Sans Medium" panose="020B0503050000020004" pitchFamily="34" charset="0"/>
                <a:ea typeface="Fira Sans Medium" panose="020B0503050000020004" pitchFamily="34" charset="0"/>
              </a:rPr>
              <a:t>(optional)</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Dedication </a:t>
            </a:r>
            <a:r>
              <a:rPr lang="en-US" spc="-150" dirty="0">
                <a:solidFill>
                  <a:schemeClr val="bg1"/>
                </a:solidFill>
                <a:latin typeface="Fira Sans Medium" panose="020B0503050000020004" pitchFamily="34" charset="0"/>
                <a:ea typeface="Fira Sans Medium" panose="020B0503050000020004" pitchFamily="34" charset="0"/>
              </a:rPr>
              <a:t>(optional)</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Abstract </a:t>
            </a:r>
            <a:r>
              <a:rPr lang="en-US" spc="-150" dirty="0">
                <a:solidFill>
                  <a:schemeClr val="bg1"/>
                </a:solidFill>
                <a:latin typeface="Fira Sans Medium" panose="020B0503050000020004" pitchFamily="34" charset="0"/>
                <a:ea typeface="Fira Sans Medium" panose="020B0503050000020004" pitchFamily="34" charset="0"/>
              </a:rPr>
              <a:t>(required for PhD only)</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Table of Contents </a:t>
            </a:r>
            <a:r>
              <a:rPr lang="en-US" spc="-150" dirty="0">
                <a:solidFill>
                  <a:schemeClr val="bg1">
                    <a:lumMod val="49000"/>
                  </a:schemeClr>
                </a:solidFill>
                <a:latin typeface="Fira Sans Medium"/>
                <a:ea typeface="Fira Sans Medium" panose="020B0503050000020004" pitchFamily="34" charset="0"/>
              </a:rPr>
              <a:t>(required)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List of Figures, Tables, Abbreviations, Symbols, etc. </a:t>
            </a:r>
            <a:r>
              <a:rPr lang="en-US" spc="-150" dirty="0">
                <a:solidFill>
                  <a:schemeClr val="bg1">
                    <a:lumMod val="49000"/>
                  </a:schemeClr>
                </a:solidFill>
                <a:latin typeface="Fira Sans Medium"/>
                <a:ea typeface="Fira Sans Medium" panose="020B0503050000020004" pitchFamily="34" charset="0"/>
              </a:rPr>
              <a:t>(required, if necessary)</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Preface or Forward </a:t>
            </a:r>
            <a:r>
              <a:rPr lang="en-US" spc="-150" dirty="0">
                <a:solidFill>
                  <a:schemeClr val="bg1">
                    <a:lumMod val="49000"/>
                  </a:schemeClr>
                </a:solidFill>
                <a:latin typeface="Fira Sans Medium"/>
                <a:ea typeface="Fira Sans Medium" panose="020B0503050000020004" pitchFamily="34" charset="0"/>
              </a:rPr>
              <a:t>(optional)</a:t>
            </a:r>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8861" y="757779"/>
            <a:ext cx="444904" cy="203531"/>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2" name="TextBox 1">
            <a:extLst>
              <a:ext uri="{FF2B5EF4-FFF2-40B4-BE49-F238E27FC236}">
                <a16:creationId xmlns:a16="http://schemas.microsoft.com/office/drawing/2014/main" id="{31C56544-9EEC-F558-1265-2387FB7D87B0}"/>
              </a:ext>
            </a:extLst>
          </p:cNvPr>
          <p:cNvSpPr txBox="1"/>
          <p:nvPr/>
        </p:nvSpPr>
        <p:spPr>
          <a:xfrm>
            <a:off x="1899920" y="233164"/>
            <a:ext cx="819912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Preliminary Pages</a:t>
            </a:r>
          </a:p>
        </p:txBody>
      </p:sp>
    </p:spTree>
    <p:extLst>
      <p:ext uri="{BB962C8B-B14F-4D97-AF65-F5344CB8AC3E}">
        <p14:creationId xmlns:p14="http://schemas.microsoft.com/office/powerpoint/2010/main" val="106410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20876"/>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187617" y="2397760"/>
            <a:ext cx="4821263" cy="769441"/>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ABSTRACT</a:t>
            </a:r>
          </a:p>
        </p:txBody>
      </p:sp>
      <p:pic>
        <p:nvPicPr>
          <p:cNvPr id="3" name="Picture 2" descr="A paper with text on it&#10;&#10;Description automatically generated">
            <a:extLst>
              <a:ext uri="{FF2B5EF4-FFF2-40B4-BE49-F238E27FC236}">
                <a16:creationId xmlns:a16="http://schemas.microsoft.com/office/drawing/2014/main" id="{7054C37E-70DA-4754-618E-E546633C8994}"/>
              </a:ext>
            </a:extLst>
          </p:cNvPr>
          <p:cNvPicPr>
            <a:picLocks noChangeAspect="1"/>
          </p:cNvPicPr>
          <p:nvPr/>
        </p:nvPicPr>
        <p:blipFill>
          <a:blip r:embed="rId4"/>
          <a:stretch>
            <a:fillRect/>
          </a:stretch>
        </p:blipFill>
        <p:spPr>
          <a:xfrm>
            <a:off x="4988529" y="168196"/>
            <a:ext cx="5080862" cy="6563360"/>
          </a:xfrm>
          <a:prstGeom prst="rect">
            <a:avLst/>
          </a:prstGeom>
        </p:spPr>
      </p:pic>
      <p:pic>
        <p:nvPicPr>
          <p:cNvPr id="4" name="Graphic 3">
            <a:extLst>
              <a:ext uri="{FF2B5EF4-FFF2-40B4-BE49-F238E27FC236}">
                <a16:creationId xmlns:a16="http://schemas.microsoft.com/office/drawing/2014/main" id="{EC2417E7-5DA8-2BE5-EDF5-1FFBB7C346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317" y="2630636"/>
            <a:ext cx="444904" cy="203200"/>
          </a:xfrm>
          <a:prstGeom prst="rect">
            <a:avLst/>
          </a:prstGeom>
        </p:spPr>
      </p:pic>
      <p:sp>
        <p:nvSpPr>
          <p:cNvPr id="2" name="Oval 1">
            <a:extLst>
              <a:ext uri="{FF2B5EF4-FFF2-40B4-BE49-F238E27FC236}">
                <a16:creationId xmlns:a16="http://schemas.microsoft.com/office/drawing/2014/main" id="{154D8D78-F005-6928-0335-49445A1E85FF}"/>
              </a:ext>
            </a:extLst>
          </p:cNvPr>
          <p:cNvSpPr/>
          <p:nvPr/>
        </p:nvSpPr>
        <p:spPr>
          <a:xfrm>
            <a:off x="6614810" y="1838528"/>
            <a:ext cx="2023352" cy="48375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8" name="Oval 1">
            <a:extLst>
              <a:ext uri="{FF2B5EF4-FFF2-40B4-BE49-F238E27FC236}">
                <a16:creationId xmlns:a16="http://schemas.microsoft.com/office/drawing/2014/main" id="{1B331961-4534-3051-4D3C-6C8F4C7EC604}"/>
              </a:ext>
            </a:extLst>
          </p:cNvPr>
          <p:cNvSpPr/>
          <p:nvPr/>
        </p:nvSpPr>
        <p:spPr>
          <a:xfrm>
            <a:off x="7431934" y="2469603"/>
            <a:ext cx="2178994" cy="161033"/>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cxnSp>
        <p:nvCxnSpPr>
          <p:cNvPr id="10" name="Straight Connector 9">
            <a:extLst>
              <a:ext uri="{FF2B5EF4-FFF2-40B4-BE49-F238E27FC236}">
                <a16:creationId xmlns:a16="http://schemas.microsoft.com/office/drawing/2014/main" id="{35335E20-B8A5-732F-30C1-ED515DE69C13}"/>
              </a:ext>
            </a:extLst>
          </p:cNvPr>
          <p:cNvCxnSpPr/>
          <p:nvPr/>
        </p:nvCxnSpPr>
        <p:spPr>
          <a:xfrm>
            <a:off x="8501974" y="2469603"/>
            <a:ext cx="359924" cy="0"/>
          </a:xfrm>
          <a:prstGeom prst="line">
            <a:avLst/>
          </a:prstGeom>
          <a:ln w="12700">
            <a:solidFill>
              <a:srgbClr val="D1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FD4931-6534-D95C-9BCC-EABAC88BFE5D}"/>
              </a:ext>
            </a:extLst>
          </p:cNvPr>
          <p:cNvCxnSpPr/>
          <p:nvPr/>
        </p:nvCxnSpPr>
        <p:spPr>
          <a:xfrm>
            <a:off x="6896911" y="2743200"/>
            <a:ext cx="149805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
            <a:extLst>
              <a:ext uri="{FF2B5EF4-FFF2-40B4-BE49-F238E27FC236}">
                <a16:creationId xmlns:a16="http://schemas.microsoft.com/office/drawing/2014/main" id="{4CA371D1-2CAF-33D0-BE76-D8D365B77915}"/>
              </a:ext>
            </a:extLst>
          </p:cNvPr>
          <p:cNvSpPr/>
          <p:nvPr/>
        </p:nvSpPr>
        <p:spPr>
          <a:xfrm>
            <a:off x="6838546" y="3164118"/>
            <a:ext cx="2023352" cy="48375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14" name="Oval 1">
            <a:extLst>
              <a:ext uri="{FF2B5EF4-FFF2-40B4-BE49-F238E27FC236}">
                <a16:creationId xmlns:a16="http://schemas.microsoft.com/office/drawing/2014/main" id="{E8CB2679-D433-A308-2A85-8B0CD6BB49D4}"/>
              </a:ext>
            </a:extLst>
          </p:cNvPr>
          <p:cNvSpPr/>
          <p:nvPr/>
        </p:nvSpPr>
        <p:spPr>
          <a:xfrm>
            <a:off x="7334654" y="6062206"/>
            <a:ext cx="612843" cy="48375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Tree>
    <p:extLst>
      <p:ext uri="{BB962C8B-B14F-4D97-AF65-F5344CB8AC3E}">
        <p14:creationId xmlns:p14="http://schemas.microsoft.com/office/powerpoint/2010/main" val="19633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8861" y="757779"/>
            <a:ext cx="444904" cy="203531"/>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2" name="TextBox 1">
            <a:extLst>
              <a:ext uri="{FF2B5EF4-FFF2-40B4-BE49-F238E27FC236}">
                <a16:creationId xmlns:a16="http://schemas.microsoft.com/office/drawing/2014/main" id="{31C56544-9EEC-F558-1265-2387FB7D87B0}"/>
              </a:ext>
            </a:extLst>
          </p:cNvPr>
          <p:cNvSpPr txBox="1"/>
          <p:nvPr/>
        </p:nvSpPr>
        <p:spPr>
          <a:xfrm>
            <a:off x="1899920" y="233164"/>
            <a:ext cx="819912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Preliminary Pages</a:t>
            </a:r>
          </a:p>
        </p:txBody>
      </p:sp>
      <p:sp>
        <p:nvSpPr>
          <p:cNvPr id="3" name="TextBox 2">
            <a:extLst>
              <a:ext uri="{FF2B5EF4-FFF2-40B4-BE49-F238E27FC236}">
                <a16:creationId xmlns:a16="http://schemas.microsoft.com/office/drawing/2014/main" id="{68386B3B-695A-5AEA-8AB5-01DC14707A4F}"/>
              </a:ext>
            </a:extLst>
          </p:cNvPr>
          <p:cNvSpPr txBox="1"/>
          <p:nvPr/>
        </p:nvSpPr>
        <p:spPr>
          <a:xfrm>
            <a:off x="1094232" y="1353812"/>
            <a:ext cx="10088880" cy="5021375"/>
          </a:xfrm>
          <a:prstGeom prst="rect">
            <a:avLst/>
          </a:prstGeom>
          <a:noFill/>
        </p:spPr>
        <p:txBody>
          <a:bodyPr wrap="square" lIns="91440" tIns="45720" rIns="91440" bIns="45720" rtlCol="0" anchor="t">
            <a:spAutoFit/>
          </a:bodyPr>
          <a:lstStyle/>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Title Page </a:t>
            </a:r>
            <a:r>
              <a:rPr lang="en-US" spc="-150" dirty="0">
                <a:solidFill>
                  <a:schemeClr val="bg1">
                    <a:lumMod val="49000"/>
                  </a:schemeClr>
                </a:solidFill>
                <a:latin typeface="Fira Sans Medium"/>
                <a:ea typeface="Fira Sans Medium" panose="020B0503050000020004" pitchFamily="34" charset="0"/>
              </a:rPr>
              <a:t>(page </a:t>
            </a:r>
            <a:r>
              <a:rPr lang="en-US" spc="-150" err="1">
                <a:solidFill>
                  <a:schemeClr val="bg1">
                    <a:lumMod val="49000"/>
                  </a:schemeClr>
                </a:solidFill>
                <a:latin typeface="Fira Sans Medium"/>
                <a:ea typeface="Fira Sans Medium" panose="020B0503050000020004" pitchFamily="34" charset="0"/>
              </a:rPr>
              <a:t>i</a:t>
            </a:r>
            <a:r>
              <a:rPr lang="en-US" spc="-150" dirty="0">
                <a:solidFill>
                  <a:schemeClr val="bg1">
                    <a:lumMod val="49000"/>
                  </a:schemeClr>
                </a:solidFill>
                <a:latin typeface="Fira Sans Medium"/>
                <a:ea typeface="Fira Sans Medium" panose="020B0503050000020004" pitchFamily="34" charset="0"/>
              </a:rPr>
              <a:t>,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Copyright Page </a:t>
            </a:r>
            <a:r>
              <a:rPr lang="en-US" spc="-150" dirty="0">
                <a:solidFill>
                  <a:schemeClr val="bg1">
                    <a:lumMod val="49000"/>
                  </a:schemeClr>
                </a:solidFill>
                <a:latin typeface="Fira Sans Medium"/>
                <a:ea typeface="Fira Sans Medium" panose="020B0503050000020004" pitchFamily="34" charset="0"/>
              </a:rPr>
              <a:t>(page ii,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Signature Approval Page </a:t>
            </a:r>
            <a:r>
              <a:rPr lang="en-US" spc="-150" dirty="0">
                <a:solidFill>
                  <a:schemeClr val="bg1">
                    <a:lumMod val="49000"/>
                  </a:schemeClr>
                </a:solidFill>
                <a:latin typeface="Fira Sans Medium"/>
                <a:ea typeface="Fira Sans Medium" panose="020B0503050000020004" pitchFamily="34" charset="0"/>
              </a:rPr>
              <a:t>(page iii,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Acknowledgements </a:t>
            </a:r>
            <a:r>
              <a:rPr lang="en-US" spc="-150" dirty="0">
                <a:solidFill>
                  <a:schemeClr val="bg1">
                    <a:lumMod val="49000"/>
                  </a:schemeClr>
                </a:solidFill>
                <a:latin typeface="Fira Sans Medium"/>
                <a:ea typeface="Fira Sans Medium" panose="020B0503050000020004" pitchFamily="34" charset="0"/>
              </a:rPr>
              <a:t>(optional)</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Dedication </a:t>
            </a:r>
            <a:r>
              <a:rPr lang="en-US" spc="-150" dirty="0">
                <a:solidFill>
                  <a:schemeClr val="bg1">
                    <a:lumMod val="49000"/>
                  </a:schemeClr>
                </a:solidFill>
                <a:latin typeface="Fira Sans Medium"/>
                <a:ea typeface="Fira Sans Medium" panose="020B0503050000020004" pitchFamily="34" charset="0"/>
              </a:rPr>
              <a:t>(optional)</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Abstract </a:t>
            </a:r>
            <a:r>
              <a:rPr lang="en-US" spc="-150" dirty="0">
                <a:solidFill>
                  <a:schemeClr val="bg1">
                    <a:lumMod val="49000"/>
                  </a:schemeClr>
                </a:solidFill>
                <a:latin typeface="Fira Sans Medium"/>
                <a:ea typeface="Fira Sans Medium" panose="020B0503050000020004" pitchFamily="34" charset="0"/>
              </a:rPr>
              <a:t>(required for PhD only)</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Table of Contents </a:t>
            </a:r>
            <a:r>
              <a:rPr lang="en-US" spc="-150" dirty="0">
                <a:solidFill>
                  <a:schemeClr val="bg1"/>
                </a:solidFill>
                <a:latin typeface="Fira Sans Medium" panose="020B0503050000020004" pitchFamily="34" charset="0"/>
                <a:ea typeface="Fira Sans Medium" panose="020B0503050000020004" pitchFamily="34" charset="0"/>
              </a:rPr>
              <a:t>(required)</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List of Figures, Tables, Abbreviations, Symbols, etc. </a:t>
            </a:r>
            <a:r>
              <a:rPr lang="en-US" spc="-150" dirty="0">
                <a:solidFill>
                  <a:schemeClr val="bg1"/>
                </a:solidFill>
                <a:latin typeface="Fira Sans Medium" panose="020B0503050000020004" pitchFamily="34" charset="0"/>
                <a:ea typeface="Fira Sans Medium" panose="020B0503050000020004" pitchFamily="34" charset="0"/>
              </a:rPr>
              <a:t>(required, if necessary)</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Preface or Forward </a:t>
            </a:r>
            <a:r>
              <a:rPr lang="en-US" spc="-150" dirty="0">
                <a:solidFill>
                  <a:schemeClr val="bg1"/>
                </a:solidFill>
                <a:latin typeface="Fira Sans Medium" panose="020B0503050000020004" pitchFamily="34" charset="0"/>
                <a:ea typeface="Fira Sans Medium" panose="020B0503050000020004" pitchFamily="34" charset="0"/>
              </a:rPr>
              <a:t>(optional)</a:t>
            </a:r>
          </a:p>
        </p:txBody>
      </p:sp>
    </p:spTree>
    <p:extLst>
      <p:ext uri="{BB962C8B-B14F-4D97-AF65-F5344CB8AC3E}">
        <p14:creationId xmlns:p14="http://schemas.microsoft.com/office/powerpoint/2010/main" val="16481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10438"/>
            <a:ext cx="12192000" cy="6858000"/>
          </a:xfrm>
          <a:prstGeom prst="rect">
            <a:avLst/>
          </a:prstGeom>
        </p:spPr>
      </p:pic>
      <p:sp>
        <p:nvSpPr>
          <p:cNvPr id="11" name="TextBox 10">
            <a:extLst>
              <a:ext uri="{FF2B5EF4-FFF2-40B4-BE49-F238E27FC236}">
                <a16:creationId xmlns:a16="http://schemas.microsoft.com/office/drawing/2014/main" id="{1B92A8F9-FF41-8F44-BF9E-797DE5FBF7A6}"/>
              </a:ext>
            </a:extLst>
          </p:cNvPr>
          <p:cNvSpPr txBox="1"/>
          <p:nvPr/>
        </p:nvSpPr>
        <p:spPr>
          <a:xfrm>
            <a:off x="1137920" y="1736845"/>
            <a:ext cx="5191760" cy="4062651"/>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Pagination - 3 separate sections </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no numbers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lowercase Roman numerals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regular numbers</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Margins</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1.5 inches top and left</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 inch bottom and right</a:t>
            </a:r>
            <a:br>
              <a:rPr lang="en-US" spc="-150" dirty="0">
                <a:solidFill>
                  <a:schemeClr val="bg1"/>
                </a:solidFill>
                <a:latin typeface="Fira Sans Medium" panose="020B0503050000020004" pitchFamily="34" charset="0"/>
                <a:ea typeface="Fira Sans Medium" panose="020B0503050000020004" pitchFamily="34" charset="0"/>
              </a:rPr>
            </a:br>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Widows and Orphans*</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remove these                                 </a:t>
            </a:r>
            <a:r>
              <a:rPr lang="en-US" sz="1200" i="1" spc="-150" dirty="0">
                <a:solidFill>
                  <a:schemeClr val="bg1"/>
                </a:solidFill>
                <a:latin typeface="Fira Sans Medium" panose="020B0503050000020004" pitchFamily="34" charset="0"/>
                <a:ea typeface="Fira Sans Medium" panose="020B0503050000020004" pitchFamily="34" charset="0"/>
              </a:rPr>
              <a:t>*examples on following slides</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Tables, Figures ,and Captions</a:t>
            </a:r>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3445" y="810290"/>
            <a:ext cx="444904" cy="203531"/>
          </a:xfrm>
          <a:prstGeom prst="rect">
            <a:avLst/>
          </a:prstGeom>
        </p:spPr>
      </p:pic>
      <p:sp>
        <p:nvSpPr>
          <p:cNvPr id="2" name="TextBox 1">
            <a:extLst>
              <a:ext uri="{FF2B5EF4-FFF2-40B4-BE49-F238E27FC236}">
                <a16:creationId xmlns:a16="http://schemas.microsoft.com/office/drawing/2014/main" id="{31C56544-9EEC-F558-1265-2387FB7D87B0}"/>
              </a:ext>
            </a:extLst>
          </p:cNvPr>
          <p:cNvSpPr txBox="1"/>
          <p:nvPr/>
        </p:nvSpPr>
        <p:spPr>
          <a:xfrm>
            <a:off x="2273445" y="267065"/>
            <a:ext cx="790448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Document Body</a:t>
            </a:r>
          </a:p>
        </p:txBody>
      </p:sp>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3" name="TextBox 2">
            <a:extLst>
              <a:ext uri="{FF2B5EF4-FFF2-40B4-BE49-F238E27FC236}">
                <a16:creationId xmlns:a16="http://schemas.microsoft.com/office/drawing/2014/main" id="{A7DFF284-270E-0853-68FA-8A4C9DE00731}"/>
              </a:ext>
            </a:extLst>
          </p:cNvPr>
          <p:cNvSpPr txBox="1"/>
          <p:nvPr/>
        </p:nvSpPr>
        <p:spPr>
          <a:xfrm>
            <a:off x="6487160" y="1889245"/>
            <a:ext cx="5191760" cy="4066113"/>
          </a:xfrm>
          <a:prstGeom prst="rect">
            <a:avLst/>
          </a:prstGeom>
          <a:noFill/>
        </p:spPr>
        <p:txBody>
          <a:bodyPr wrap="square" numCol="1" rtlCol="0">
            <a:spAutoFit/>
          </a:bodyPr>
          <a:lstStyle/>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Double Spacing</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General rule, with some exceptions</a:t>
            </a:r>
          </a:p>
          <a:p>
            <a:pPr lvl="1"/>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Type Size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10, 11 or 12 point font</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Font Style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Any legible style is fine</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Use of Color is Acceptable</a:t>
            </a:r>
            <a:endParaRPr lang="en-US" spc="-150" dirty="0">
              <a:solidFill>
                <a:schemeClr val="bg1"/>
              </a:solidFill>
              <a:latin typeface="Fira Sans Medium" panose="020B0503050000020004" pitchFamily="34" charset="0"/>
              <a:ea typeface="Fira Sans Medium" panose="020B0503050000020004" pitchFamily="34" charset="0"/>
            </a:endParaRPr>
          </a:p>
          <a:p>
            <a:pPr>
              <a:lnSpc>
                <a:spcPct val="150000"/>
              </a:lnSpc>
            </a:pPr>
            <a:endParaRPr lang="en-US" spc="-150" dirty="0">
              <a:solidFill>
                <a:schemeClr val="bg1"/>
              </a:solidFill>
              <a:latin typeface="Fira Sans Medium" panose="020B0503050000020004" pitchFamily="34" charset="0"/>
              <a:ea typeface="Fira Sans Medium" panose="020B0503050000020004" pitchFamily="34" charset="0"/>
            </a:endParaRPr>
          </a:p>
        </p:txBody>
      </p:sp>
    </p:spTree>
    <p:extLst>
      <p:ext uri="{BB962C8B-B14F-4D97-AF65-F5344CB8AC3E}">
        <p14:creationId xmlns:p14="http://schemas.microsoft.com/office/powerpoint/2010/main" val="388664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pic>
        <p:nvPicPr>
          <p:cNvPr id="2" name="Picture 1" descr="Widow Example.pdf">
            <a:extLst>
              <a:ext uri="{FF2B5EF4-FFF2-40B4-BE49-F238E27FC236}">
                <a16:creationId xmlns:a16="http://schemas.microsoft.com/office/drawing/2014/main" id="{98536827-A8C4-E2A5-92AB-C888BC631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240" y="185763"/>
            <a:ext cx="5040184" cy="6441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A78DCBD8-FEE2-A947-52AA-B74D5A5606E5}"/>
              </a:ext>
            </a:extLst>
          </p:cNvPr>
          <p:cNvSpPr txBox="1"/>
          <p:nvPr/>
        </p:nvSpPr>
        <p:spPr>
          <a:xfrm>
            <a:off x="242917" y="1318614"/>
            <a:ext cx="4821263" cy="1046440"/>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Widow Line</a:t>
            </a:r>
            <a:br>
              <a:rPr lang="en-US" sz="4400" dirty="0">
                <a:solidFill>
                  <a:schemeClr val="bg1"/>
                </a:solidFill>
                <a:latin typeface="Fira Sans" panose="020B0503050000020004" pitchFamily="34" charset="0"/>
              </a:rPr>
            </a:br>
            <a:r>
              <a:rPr lang="en-US" i="1" dirty="0">
                <a:solidFill>
                  <a:schemeClr val="bg1"/>
                </a:solidFill>
                <a:latin typeface="Fira Sans" panose="020B0503050000020004" pitchFamily="34" charset="0"/>
              </a:rPr>
              <a:t>one line at the top of the page</a:t>
            </a:r>
          </a:p>
        </p:txBody>
      </p:sp>
      <p:sp>
        <p:nvSpPr>
          <p:cNvPr id="11" name="Rectangle 10">
            <a:extLst>
              <a:ext uri="{FF2B5EF4-FFF2-40B4-BE49-F238E27FC236}">
                <a16:creationId xmlns:a16="http://schemas.microsoft.com/office/drawing/2014/main" id="{1CA0FB3B-5FF3-ACB7-082F-281F2942975F}"/>
              </a:ext>
            </a:extLst>
          </p:cNvPr>
          <p:cNvSpPr/>
          <p:nvPr/>
        </p:nvSpPr>
        <p:spPr>
          <a:xfrm>
            <a:off x="2356004" y="1113520"/>
            <a:ext cx="133849" cy="3786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82836FBC-0272-BC56-B191-7098F692E272}"/>
              </a:ext>
            </a:extLst>
          </p:cNvPr>
          <p:cNvSpPr/>
          <p:nvPr/>
        </p:nvSpPr>
        <p:spPr>
          <a:xfrm>
            <a:off x="2356004" y="1003121"/>
            <a:ext cx="4115916" cy="266879"/>
          </a:xfrm>
          <a:prstGeom prst="rightArrow">
            <a:avLst>
              <a:gd name="adj1" fmla="val 42386"/>
              <a:gd name="adj2"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598CB45D-2157-D54E-11D0-5E26B213EC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397" y="1584156"/>
            <a:ext cx="444904" cy="203200"/>
          </a:xfrm>
          <a:prstGeom prst="rect">
            <a:avLst/>
          </a:prstGeom>
        </p:spPr>
      </p:pic>
    </p:spTree>
    <p:extLst>
      <p:ext uri="{BB962C8B-B14F-4D97-AF65-F5344CB8AC3E}">
        <p14:creationId xmlns:p14="http://schemas.microsoft.com/office/powerpoint/2010/main" val="387937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9060" y="0"/>
            <a:ext cx="12192000" cy="6858000"/>
          </a:xfrm>
          <a:prstGeom prst="rect">
            <a:avLst/>
          </a:prstGeom>
        </p:spPr>
      </p:pic>
      <p:sp>
        <p:nvSpPr>
          <p:cNvPr id="10" name="TextBox 9">
            <a:extLst>
              <a:ext uri="{FF2B5EF4-FFF2-40B4-BE49-F238E27FC236}">
                <a16:creationId xmlns:a16="http://schemas.microsoft.com/office/drawing/2014/main" id="{A78DCBD8-FEE2-A947-52AA-B74D5A5606E5}"/>
              </a:ext>
            </a:extLst>
          </p:cNvPr>
          <p:cNvSpPr txBox="1"/>
          <p:nvPr/>
        </p:nvSpPr>
        <p:spPr>
          <a:xfrm>
            <a:off x="299377" y="1361440"/>
            <a:ext cx="4821263" cy="1600438"/>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Avoid a Widow</a:t>
            </a:r>
          </a:p>
          <a:p>
            <a:pPr algn="ctr"/>
            <a:r>
              <a:rPr lang="en-US" i="1" dirty="0">
                <a:solidFill>
                  <a:schemeClr val="bg1"/>
                </a:solidFill>
                <a:latin typeface="Fira Sans" panose="020B0503050000020004" pitchFamily="34" charset="0"/>
              </a:rPr>
              <a:t>by placing two lines of text </a:t>
            </a:r>
            <a:br>
              <a:rPr lang="en-US" i="1" dirty="0">
                <a:solidFill>
                  <a:schemeClr val="bg1"/>
                </a:solidFill>
                <a:latin typeface="Fira Sans" panose="020B0503050000020004" pitchFamily="34" charset="0"/>
              </a:rPr>
            </a:br>
            <a:r>
              <a:rPr lang="en-US" i="1" dirty="0">
                <a:solidFill>
                  <a:schemeClr val="bg1"/>
                </a:solidFill>
                <a:latin typeface="Fira Sans" panose="020B0503050000020004" pitchFamily="34" charset="0"/>
              </a:rPr>
              <a:t>at the top of the page</a:t>
            </a:r>
            <a:br>
              <a:rPr lang="en-US" dirty="0">
                <a:solidFill>
                  <a:schemeClr val="bg1"/>
                </a:solidFill>
                <a:latin typeface="Fira Sans" panose="020B0503050000020004" pitchFamily="34" charset="0"/>
              </a:rPr>
            </a:br>
            <a:endParaRPr lang="en-US" i="1" dirty="0">
              <a:solidFill>
                <a:schemeClr val="bg1"/>
              </a:solidFill>
              <a:latin typeface="Fira Sans" panose="020B0503050000020004" pitchFamily="34" charset="0"/>
            </a:endParaRPr>
          </a:p>
        </p:txBody>
      </p:sp>
      <p:sp>
        <p:nvSpPr>
          <p:cNvPr id="11" name="Rectangle 10">
            <a:extLst>
              <a:ext uri="{FF2B5EF4-FFF2-40B4-BE49-F238E27FC236}">
                <a16:creationId xmlns:a16="http://schemas.microsoft.com/office/drawing/2014/main" id="{1CA0FB3B-5FF3-ACB7-082F-281F2942975F}"/>
              </a:ext>
            </a:extLst>
          </p:cNvPr>
          <p:cNvSpPr/>
          <p:nvPr/>
        </p:nvSpPr>
        <p:spPr>
          <a:xfrm>
            <a:off x="2356004" y="1113520"/>
            <a:ext cx="133849" cy="3786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598CB45D-2157-D54E-11D0-5E26B213EC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377" y="1633583"/>
            <a:ext cx="444904" cy="203200"/>
          </a:xfrm>
          <a:prstGeom prst="rect">
            <a:avLst/>
          </a:prstGeom>
        </p:spPr>
      </p:pic>
      <p:sp>
        <p:nvSpPr>
          <p:cNvPr id="8" name="TextBox 7">
            <a:extLst>
              <a:ext uri="{FF2B5EF4-FFF2-40B4-BE49-F238E27FC236}">
                <a16:creationId xmlns:a16="http://schemas.microsoft.com/office/drawing/2014/main" id="{A26D9E93-18EC-4022-9C80-A2DC16FE3AE8}"/>
              </a:ext>
            </a:extLst>
          </p:cNvPr>
          <p:cNvSpPr txBox="1"/>
          <p:nvPr/>
        </p:nvSpPr>
        <p:spPr>
          <a:xfrm>
            <a:off x="5329983" y="0"/>
            <a:ext cx="5118201" cy="6858000"/>
          </a:xfrm>
          <a:prstGeom prst="rect">
            <a:avLst/>
          </a:prstGeom>
          <a:solidFill>
            <a:schemeClr val="bg1"/>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69DD7074-D201-B8B3-E4C6-48CB4B834BF5}"/>
              </a:ext>
            </a:extLst>
          </p:cNvPr>
          <p:cNvPicPr>
            <a:picLocks noChangeAspect="1"/>
          </p:cNvPicPr>
          <p:nvPr/>
        </p:nvPicPr>
        <p:blipFill>
          <a:blip r:embed="rId5"/>
          <a:stretch>
            <a:fillRect/>
          </a:stretch>
        </p:blipFill>
        <p:spPr>
          <a:xfrm>
            <a:off x="5329983" y="123569"/>
            <a:ext cx="5118201" cy="666742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6"/>
          <a:stretch>
            <a:fillRect/>
          </a:stretch>
        </p:blipFill>
        <p:spPr>
          <a:xfrm>
            <a:off x="10556411" y="6248521"/>
            <a:ext cx="1244601" cy="378682"/>
          </a:xfrm>
          <a:prstGeom prst="rect">
            <a:avLst/>
          </a:prstGeom>
        </p:spPr>
      </p:pic>
      <p:sp>
        <p:nvSpPr>
          <p:cNvPr id="12" name="Right Arrow 11">
            <a:extLst>
              <a:ext uri="{FF2B5EF4-FFF2-40B4-BE49-F238E27FC236}">
                <a16:creationId xmlns:a16="http://schemas.microsoft.com/office/drawing/2014/main" id="{82836FBC-0272-BC56-B191-7098F692E272}"/>
              </a:ext>
            </a:extLst>
          </p:cNvPr>
          <p:cNvSpPr/>
          <p:nvPr/>
        </p:nvSpPr>
        <p:spPr>
          <a:xfrm>
            <a:off x="2356004" y="1003121"/>
            <a:ext cx="3739996" cy="291308"/>
          </a:xfrm>
          <a:prstGeom prst="rightArrow">
            <a:avLst>
              <a:gd name="adj1" fmla="val 42386"/>
              <a:gd name="adj2"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2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608215" y="4108751"/>
            <a:ext cx="3176227" cy="1446550"/>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Orphan</a:t>
            </a:r>
          </a:p>
          <a:p>
            <a:pPr algn="ctr"/>
            <a:r>
              <a:rPr lang="en-US" sz="4400" dirty="0">
                <a:solidFill>
                  <a:schemeClr val="bg1"/>
                </a:solidFill>
                <a:latin typeface="Fira Sans" panose="020B0503050000020004" pitchFamily="34" charset="0"/>
              </a:rPr>
              <a:t> Heading</a:t>
            </a:r>
          </a:p>
        </p:txBody>
      </p:sp>
      <p:pic>
        <p:nvPicPr>
          <p:cNvPr id="2" name="Picture 1" descr="Orphan Example.pdf">
            <a:extLst>
              <a:ext uri="{FF2B5EF4-FFF2-40B4-BE49-F238E27FC236}">
                <a16:creationId xmlns:a16="http://schemas.microsoft.com/office/drawing/2014/main" id="{584000D8-151D-8E6D-0A4D-A33E1F7D6BAB}"/>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008880" y="107926"/>
            <a:ext cx="5132569" cy="6642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E075F9DA-F873-5695-03EE-DCE1FF78C49E}"/>
              </a:ext>
            </a:extLst>
          </p:cNvPr>
          <p:cNvSpPr/>
          <p:nvPr/>
        </p:nvSpPr>
        <p:spPr>
          <a:xfrm>
            <a:off x="2062480" y="5649961"/>
            <a:ext cx="133849" cy="3786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F9F670DD-7B1F-A583-82E6-BDCA64F3B5D2}"/>
              </a:ext>
            </a:extLst>
          </p:cNvPr>
          <p:cNvSpPr/>
          <p:nvPr/>
        </p:nvSpPr>
        <p:spPr>
          <a:xfrm>
            <a:off x="2062480" y="5839281"/>
            <a:ext cx="3688080" cy="266879"/>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35664AA-BC8F-20E5-307B-51D51C222C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357" y="4378156"/>
            <a:ext cx="444904" cy="203200"/>
          </a:xfrm>
          <a:prstGeom prst="rect">
            <a:avLst/>
          </a:prstGeom>
        </p:spPr>
      </p:pic>
    </p:spTree>
    <p:extLst>
      <p:ext uri="{BB962C8B-B14F-4D97-AF65-F5344CB8AC3E}">
        <p14:creationId xmlns:p14="http://schemas.microsoft.com/office/powerpoint/2010/main" val="258142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608216" y="2601227"/>
            <a:ext cx="3286964" cy="2308324"/>
          </a:xfrm>
          <a:prstGeom prst="rect">
            <a:avLst/>
          </a:prstGeom>
          <a:noFill/>
        </p:spPr>
        <p:txBody>
          <a:bodyPr wrap="square" rtlCol="0">
            <a:spAutoFit/>
          </a:bodyPr>
          <a:lstStyle/>
          <a:p>
            <a:pPr algn="ctr"/>
            <a:r>
              <a:rPr lang="en-US" sz="3600" dirty="0">
                <a:solidFill>
                  <a:schemeClr val="bg1"/>
                </a:solidFill>
                <a:latin typeface="Fira Sans" panose="020B0503050000020004" pitchFamily="34" charset="0"/>
              </a:rPr>
              <a:t>Avoid an Orphan</a:t>
            </a:r>
          </a:p>
          <a:p>
            <a:pPr algn="ctr"/>
            <a:r>
              <a:rPr lang="en-US" sz="3600" dirty="0">
                <a:solidFill>
                  <a:schemeClr val="bg1"/>
                </a:solidFill>
                <a:latin typeface="Fira Sans" panose="020B0503050000020004" pitchFamily="34" charset="0"/>
              </a:rPr>
              <a:t> Heading</a:t>
            </a:r>
          </a:p>
          <a:p>
            <a:pPr algn="ctr"/>
            <a:r>
              <a:rPr lang="en-US" dirty="0">
                <a:solidFill>
                  <a:schemeClr val="bg1"/>
                </a:solidFill>
                <a:latin typeface="Fira Sans" panose="020B0503050000020004" pitchFamily="34" charset="0"/>
              </a:rPr>
              <a:t>by adding extra space at the bottom of the page</a:t>
            </a:r>
          </a:p>
        </p:txBody>
      </p:sp>
      <p:pic>
        <p:nvPicPr>
          <p:cNvPr id="9" name="Graphic 8">
            <a:extLst>
              <a:ext uri="{FF2B5EF4-FFF2-40B4-BE49-F238E27FC236}">
                <a16:creationId xmlns:a16="http://schemas.microsoft.com/office/drawing/2014/main" id="{D35664AA-BC8F-20E5-307B-51D51C222C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924" y="2808851"/>
            <a:ext cx="559694" cy="255628"/>
          </a:xfrm>
          <a:prstGeom prst="rect">
            <a:avLst/>
          </a:prstGeom>
        </p:spPr>
      </p:pic>
      <p:pic>
        <p:nvPicPr>
          <p:cNvPr id="10" name="Picture 9" descr="A paper with text on it&#10;&#10;Description automatically generated">
            <a:extLst>
              <a:ext uri="{FF2B5EF4-FFF2-40B4-BE49-F238E27FC236}">
                <a16:creationId xmlns:a16="http://schemas.microsoft.com/office/drawing/2014/main" id="{28B9D4FC-7D5A-798B-749D-7B2FCDD210B8}"/>
              </a:ext>
            </a:extLst>
          </p:cNvPr>
          <p:cNvPicPr>
            <a:picLocks noChangeAspect="1"/>
          </p:cNvPicPr>
          <p:nvPr/>
        </p:nvPicPr>
        <p:blipFill>
          <a:blip r:embed="rId6"/>
          <a:stretch>
            <a:fillRect/>
          </a:stretch>
        </p:blipFill>
        <p:spPr>
          <a:xfrm>
            <a:off x="4200553" y="172675"/>
            <a:ext cx="7279878" cy="5536147"/>
          </a:xfrm>
          <a:prstGeom prst="rect">
            <a:avLst/>
          </a:prstGeom>
        </p:spPr>
      </p:pic>
      <p:sp>
        <p:nvSpPr>
          <p:cNvPr id="8" name="Rectangle 7">
            <a:extLst>
              <a:ext uri="{FF2B5EF4-FFF2-40B4-BE49-F238E27FC236}">
                <a16:creationId xmlns:a16="http://schemas.microsoft.com/office/drawing/2014/main" id="{E075F9DA-F873-5695-03EE-DCE1FF78C49E}"/>
              </a:ext>
            </a:extLst>
          </p:cNvPr>
          <p:cNvSpPr/>
          <p:nvPr/>
        </p:nvSpPr>
        <p:spPr>
          <a:xfrm>
            <a:off x="1812988" y="2046179"/>
            <a:ext cx="102309" cy="55504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F9F670DD-7B1F-A583-82E6-BDCA64F3B5D2}"/>
              </a:ext>
            </a:extLst>
          </p:cNvPr>
          <p:cNvSpPr/>
          <p:nvPr/>
        </p:nvSpPr>
        <p:spPr>
          <a:xfrm>
            <a:off x="1812988" y="1968620"/>
            <a:ext cx="3688080" cy="266879"/>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10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2059" y="0"/>
            <a:ext cx="12192000" cy="6858000"/>
          </a:xfrm>
          <a:prstGeom prst="rect">
            <a:avLst/>
          </a:prstGeom>
        </p:spPr>
      </p:pic>
      <p:sp>
        <p:nvSpPr>
          <p:cNvPr id="11" name="TextBox 10">
            <a:extLst>
              <a:ext uri="{FF2B5EF4-FFF2-40B4-BE49-F238E27FC236}">
                <a16:creationId xmlns:a16="http://schemas.microsoft.com/office/drawing/2014/main" id="{1B92A8F9-FF41-8F44-BF9E-797DE5FBF7A6}"/>
              </a:ext>
            </a:extLst>
          </p:cNvPr>
          <p:cNvSpPr txBox="1"/>
          <p:nvPr/>
        </p:nvSpPr>
        <p:spPr>
          <a:xfrm>
            <a:off x="1137920" y="1736845"/>
            <a:ext cx="5191760" cy="4062651"/>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Pagination - 3 separate sections </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no numbers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lowercase Roman numerals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regular numbers</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Margins</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1.5 inches top and left</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 inch bottom and right</a:t>
            </a:r>
            <a:br>
              <a:rPr lang="en-US" spc="-150" dirty="0">
                <a:solidFill>
                  <a:schemeClr val="bg1"/>
                </a:solidFill>
                <a:latin typeface="Fira Sans Medium" panose="020B0503050000020004" pitchFamily="34" charset="0"/>
                <a:ea typeface="Fira Sans Medium" panose="020B0503050000020004" pitchFamily="34" charset="0"/>
              </a:rPr>
            </a:br>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Widows and Orphans</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remove these </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Tables, Figures ,and Captions</a:t>
            </a:r>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7068" y="862754"/>
            <a:ext cx="444904" cy="203531"/>
          </a:xfrm>
          <a:prstGeom prst="rect">
            <a:avLst/>
          </a:prstGeom>
        </p:spPr>
      </p:pic>
      <p:sp>
        <p:nvSpPr>
          <p:cNvPr id="2" name="TextBox 1">
            <a:extLst>
              <a:ext uri="{FF2B5EF4-FFF2-40B4-BE49-F238E27FC236}">
                <a16:creationId xmlns:a16="http://schemas.microsoft.com/office/drawing/2014/main" id="{31C56544-9EEC-F558-1265-2387FB7D87B0}"/>
              </a:ext>
            </a:extLst>
          </p:cNvPr>
          <p:cNvSpPr txBox="1"/>
          <p:nvPr/>
        </p:nvSpPr>
        <p:spPr>
          <a:xfrm>
            <a:off x="2407920" y="401893"/>
            <a:ext cx="737616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Document Body</a:t>
            </a:r>
          </a:p>
        </p:txBody>
      </p:sp>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3" name="TextBox 2">
            <a:extLst>
              <a:ext uri="{FF2B5EF4-FFF2-40B4-BE49-F238E27FC236}">
                <a16:creationId xmlns:a16="http://schemas.microsoft.com/office/drawing/2014/main" id="{A7DFF284-270E-0853-68FA-8A4C9DE00731}"/>
              </a:ext>
            </a:extLst>
          </p:cNvPr>
          <p:cNvSpPr txBox="1"/>
          <p:nvPr/>
        </p:nvSpPr>
        <p:spPr>
          <a:xfrm>
            <a:off x="6487160" y="1889245"/>
            <a:ext cx="5191760" cy="4066113"/>
          </a:xfrm>
          <a:prstGeom prst="rect">
            <a:avLst/>
          </a:prstGeom>
          <a:noFill/>
        </p:spPr>
        <p:txBody>
          <a:bodyPr wrap="square" numCol="1" rtlCol="0">
            <a:spAutoFit/>
          </a:bodyPr>
          <a:lstStyle/>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Double Spacing</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General rule, with some exceptions</a:t>
            </a:r>
          </a:p>
          <a:p>
            <a:pPr lvl="1"/>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Type Size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10, 11 or 12 point font</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Font Style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Any legible style is fine</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Use of Color is Acceptable</a:t>
            </a:r>
            <a:endParaRPr lang="en-US" spc="-150" dirty="0">
              <a:solidFill>
                <a:schemeClr val="bg1"/>
              </a:solidFill>
              <a:latin typeface="Fira Sans Medium" panose="020B0503050000020004" pitchFamily="34" charset="0"/>
              <a:ea typeface="Fira Sans Medium" panose="020B0503050000020004" pitchFamily="34" charset="0"/>
            </a:endParaRPr>
          </a:p>
          <a:p>
            <a:pPr>
              <a:lnSpc>
                <a:spcPct val="150000"/>
              </a:lnSpc>
            </a:pPr>
            <a:endParaRPr lang="en-US" spc="-150" dirty="0">
              <a:solidFill>
                <a:schemeClr val="bg1"/>
              </a:solidFill>
              <a:latin typeface="Fira Sans Medium" panose="020B0503050000020004" pitchFamily="34" charset="0"/>
              <a:ea typeface="Fira Sans Medium" panose="020B0503050000020004" pitchFamily="34" charset="0"/>
            </a:endParaRPr>
          </a:p>
        </p:txBody>
      </p:sp>
    </p:spTree>
    <p:extLst>
      <p:ext uri="{BB962C8B-B14F-4D97-AF65-F5344CB8AC3E}">
        <p14:creationId xmlns:p14="http://schemas.microsoft.com/office/powerpoint/2010/main" val="375979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323748" y="1686584"/>
            <a:ext cx="3605702" cy="2800767"/>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Do not Split </a:t>
            </a:r>
            <a:br>
              <a:rPr lang="en-US" sz="4400" dirty="0">
                <a:solidFill>
                  <a:schemeClr val="bg1"/>
                </a:solidFill>
                <a:latin typeface="Fira Sans" panose="020B0503050000020004" pitchFamily="34" charset="0"/>
              </a:rPr>
            </a:br>
            <a:r>
              <a:rPr lang="en-US" sz="4400" dirty="0">
                <a:solidFill>
                  <a:schemeClr val="bg1"/>
                </a:solidFill>
                <a:latin typeface="Fira Sans" panose="020B0503050000020004" pitchFamily="34" charset="0"/>
              </a:rPr>
              <a:t>Tables or Figures across pages</a:t>
            </a:r>
          </a:p>
        </p:txBody>
      </p:sp>
      <p:pic>
        <p:nvPicPr>
          <p:cNvPr id="9" name="Graphic 8">
            <a:extLst>
              <a:ext uri="{FF2B5EF4-FFF2-40B4-BE49-F238E27FC236}">
                <a16:creationId xmlns:a16="http://schemas.microsoft.com/office/drawing/2014/main" id="{C56ECA1C-DCF5-1B86-1F3D-48FA73F9F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536" y="1995750"/>
            <a:ext cx="444904" cy="18207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71AD3361-8759-087D-77FF-FFB552E05A69}"/>
              </a:ext>
            </a:extLst>
          </p:cNvPr>
          <p:cNvPicPr>
            <a:picLocks noChangeAspect="1"/>
          </p:cNvPicPr>
          <p:nvPr/>
        </p:nvPicPr>
        <p:blipFill>
          <a:blip r:embed="rId6"/>
          <a:stretch>
            <a:fillRect/>
          </a:stretch>
        </p:blipFill>
        <p:spPr>
          <a:xfrm>
            <a:off x="4028612" y="-28104"/>
            <a:ext cx="7772400" cy="6192848"/>
          </a:xfrm>
          <a:prstGeom prst="rect">
            <a:avLst/>
          </a:prstGeom>
        </p:spPr>
      </p:pic>
    </p:spTree>
    <p:extLst>
      <p:ext uri="{BB962C8B-B14F-4D97-AF65-F5344CB8AC3E}">
        <p14:creationId xmlns:p14="http://schemas.microsoft.com/office/powerpoint/2010/main" val="2075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36C74A6-DC35-1723-3D50-5391074998F1}"/>
              </a:ext>
            </a:extLst>
          </p:cNvPr>
          <p:cNvSpPr/>
          <p:nvPr/>
        </p:nvSpPr>
        <p:spPr>
          <a:xfrm>
            <a:off x="-1849120" y="-2275840"/>
            <a:ext cx="16127251" cy="11358879"/>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D2EBEDE-F9AE-ED5E-89D3-BD3F5374151B}"/>
              </a:ext>
            </a:extLst>
          </p:cNvPr>
          <p:cNvSpPr/>
          <p:nvPr/>
        </p:nvSpPr>
        <p:spPr>
          <a:xfrm>
            <a:off x="2327001" y="948841"/>
            <a:ext cx="4658078" cy="4401622"/>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A303DF-82D1-EC6D-03E2-615C5FAB5C81}"/>
              </a:ext>
            </a:extLst>
          </p:cNvPr>
          <p:cNvSpPr txBox="1"/>
          <p:nvPr/>
        </p:nvSpPr>
        <p:spPr>
          <a:xfrm>
            <a:off x="3078480" y="2071900"/>
            <a:ext cx="3393440" cy="2246769"/>
          </a:xfrm>
          <a:prstGeom prst="rect">
            <a:avLst/>
          </a:prstGeom>
          <a:noFill/>
        </p:spPr>
        <p:txBody>
          <a:bodyPr wrap="square" rtlCol="0">
            <a:spAutoFit/>
          </a:bodyPr>
          <a:lstStyle/>
          <a:p>
            <a:r>
              <a:rPr lang="en-US" sz="2800" b="1" dirty="0">
                <a:solidFill>
                  <a:schemeClr val="bg1"/>
                </a:solidFill>
              </a:rPr>
              <a:t>Amanda Wong </a:t>
            </a:r>
          </a:p>
          <a:p>
            <a:r>
              <a:rPr lang="en-US" sz="2800" b="1" dirty="0">
                <a:solidFill>
                  <a:schemeClr val="bg1"/>
                </a:solidFill>
              </a:rPr>
              <a:t>Trina Elerts</a:t>
            </a:r>
          </a:p>
          <a:p>
            <a:r>
              <a:rPr lang="en-US" sz="2800" b="1" dirty="0">
                <a:solidFill>
                  <a:schemeClr val="bg1"/>
                </a:solidFill>
              </a:rPr>
              <a:t>Jessica Renteria</a:t>
            </a:r>
          </a:p>
          <a:p>
            <a:r>
              <a:rPr lang="en-US" sz="2800" b="1" dirty="0">
                <a:solidFill>
                  <a:schemeClr val="bg1"/>
                </a:solidFill>
              </a:rPr>
              <a:t>951-827-3315</a:t>
            </a:r>
            <a:br>
              <a:rPr lang="en-US" sz="2800" b="1" dirty="0">
                <a:solidFill>
                  <a:schemeClr val="bg1"/>
                </a:solidFill>
              </a:rPr>
            </a:br>
            <a:r>
              <a:rPr lang="en-US" sz="2800" b="1" dirty="0" err="1">
                <a:solidFill>
                  <a:schemeClr val="bg1"/>
                </a:solidFill>
              </a:rPr>
              <a:t>GAA@ucr.edu</a:t>
            </a:r>
            <a:endParaRPr lang="en-US" sz="2800" b="1" dirty="0">
              <a:solidFill>
                <a:schemeClr val="bg1"/>
              </a:solidFill>
            </a:endParaRPr>
          </a:p>
        </p:txBody>
      </p:sp>
      <p:sp>
        <p:nvSpPr>
          <p:cNvPr id="6" name="Oval 5">
            <a:extLst>
              <a:ext uri="{FF2B5EF4-FFF2-40B4-BE49-F238E27FC236}">
                <a16:creationId xmlns:a16="http://schemas.microsoft.com/office/drawing/2014/main" id="{A7EBA719-3186-F698-0FB4-109CEBB5E036}"/>
              </a:ext>
            </a:extLst>
          </p:cNvPr>
          <p:cNvSpPr/>
          <p:nvPr/>
        </p:nvSpPr>
        <p:spPr>
          <a:xfrm>
            <a:off x="6061691" y="1040218"/>
            <a:ext cx="5029199" cy="4626066"/>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C7E699-1E83-E819-B573-0645FF3F8EC3}"/>
              </a:ext>
            </a:extLst>
          </p:cNvPr>
          <p:cNvSpPr txBox="1"/>
          <p:nvPr/>
        </p:nvSpPr>
        <p:spPr>
          <a:xfrm>
            <a:off x="2338464" y="487176"/>
            <a:ext cx="8342026" cy="461665"/>
          </a:xfrm>
          <a:prstGeom prst="rect">
            <a:avLst/>
          </a:prstGeom>
          <a:noFill/>
        </p:spPr>
        <p:txBody>
          <a:bodyPr wrap="square" rtlCol="0">
            <a:spAutoFit/>
          </a:bodyPr>
          <a:lstStyle/>
          <a:p>
            <a:pPr algn="ctr"/>
            <a:r>
              <a:rPr lang="en-US" sz="2400" b="1" dirty="0"/>
              <a:t>Dissertation and Thesis Formatting and Submission Workshop</a:t>
            </a:r>
          </a:p>
        </p:txBody>
      </p:sp>
      <p:sp>
        <p:nvSpPr>
          <p:cNvPr id="12" name="TextBox 11">
            <a:extLst>
              <a:ext uri="{FF2B5EF4-FFF2-40B4-BE49-F238E27FC236}">
                <a16:creationId xmlns:a16="http://schemas.microsoft.com/office/drawing/2014/main" id="{92D2BBFE-805F-A93B-C214-38055E67AB45}"/>
              </a:ext>
            </a:extLst>
          </p:cNvPr>
          <p:cNvSpPr txBox="1"/>
          <p:nvPr/>
        </p:nvSpPr>
        <p:spPr>
          <a:xfrm>
            <a:off x="4598964" y="6296683"/>
            <a:ext cx="4152278" cy="461665"/>
          </a:xfrm>
          <a:prstGeom prst="rect">
            <a:avLst/>
          </a:prstGeom>
          <a:noFill/>
        </p:spPr>
        <p:txBody>
          <a:bodyPr wrap="square" rtlCol="0">
            <a:spAutoFit/>
          </a:bodyPr>
          <a:lstStyle/>
          <a:p>
            <a:pPr algn="ctr"/>
            <a:r>
              <a:rPr lang="en-US" sz="2400" b="1" dirty="0"/>
              <a:t>Graduate Academic Affairs</a:t>
            </a:r>
          </a:p>
        </p:txBody>
      </p:sp>
      <p:pic>
        <p:nvPicPr>
          <p:cNvPr id="14" name="Picture 13" descr="A blue and yellow logo&#10;&#10;Description automatically generated">
            <a:extLst>
              <a:ext uri="{FF2B5EF4-FFF2-40B4-BE49-F238E27FC236}">
                <a16:creationId xmlns:a16="http://schemas.microsoft.com/office/drawing/2014/main" id="{A9BC2D50-2526-8B03-8651-13C7E8202DC0}"/>
              </a:ext>
            </a:extLst>
          </p:cNvPr>
          <p:cNvPicPr>
            <a:picLocks noChangeAspect="1"/>
          </p:cNvPicPr>
          <p:nvPr/>
        </p:nvPicPr>
        <p:blipFill>
          <a:blip r:embed="rId4"/>
          <a:stretch>
            <a:fillRect/>
          </a:stretch>
        </p:blipFill>
        <p:spPr>
          <a:xfrm>
            <a:off x="5220364" y="5766789"/>
            <a:ext cx="3043940" cy="575233"/>
          </a:xfrm>
          <a:prstGeom prst="rect">
            <a:avLst/>
          </a:prstGeom>
        </p:spPr>
      </p:pic>
    </p:spTree>
    <p:extLst>
      <p:ext uri="{BB962C8B-B14F-4D97-AF65-F5344CB8AC3E}">
        <p14:creationId xmlns:p14="http://schemas.microsoft.com/office/powerpoint/2010/main" val="669056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579120" y="1724482"/>
            <a:ext cx="4261408" cy="1754326"/>
          </a:xfrm>
          <a:prstGeom prst="rect">
            <a:avLst/>
          </a:prstGeom>
          <a:noFill/>
        </p:spPr>
        <p:txBody>
          <a:bodyPr wrap="square" rtlCol="0">
            <a:spAutoFit/>
          </a:bodyPr>
          <a:lstStyle/>
          <a:p>
            <a:pPr algn="ctr"/>
            <a:r>
              <a:rPr lang="en-US" sz="3600" dirty="0">
                <a:solidFill>
                  <a:schemeClr val="bg1"/>
                </a:solidFill>
                <a:latin typeface="Fira Sans" panose="020B0503050000020004" pitchFamily="34" charset="0"/>
              </a:rPr>
              <a:t>Do not separate</a:t>
            </a:r>
            <a:br>
              <a:rPr lang="en-US" sz="3600" dirty="0">
                <a:solidFill>
                  <a:schemeClr val="bg1"/>
                </a:solidFill>
                <a:latin typeface="Fira Sans" panose="020B0503050000020004" pitchFamily="34" charset="0"/>
              </a:rPr>
            </a:br>
            <a:r>
              <a:rPr lang="en-US" sz="3600" dirty="0">
                <a:solidFill>
                  <a:schemeClr val="bg1"/>
                </a:solidFill>
                <a:latin typeface="Fira Sans" panose="020B0503050000020004" pitchFamily="34" charset="0"/>
              </a:rPr>
              <a:t>the caption from the figure</a:t>
            </a:r>
          </a:p>
        </p:txBody>
      </p:sp>
      <p:pic>
        <p:nvPicPr>
          <p:cNvPr id="9" name="Graphic 8">
            <a:extLst>
              <a:ext uri="{FF2B5EF4-FFF2-40B4-BE49-F238E27FC236}">
                <a16:creationId xmlns:a16="http://schemas.microsoft.com/office/drawing/2014/main" id="{56DDBC1B-A89F-07A0-10B9-90E08302D6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20" y="1963791"/>
            <a:ext cx="335438" cy="213360"/>
          </a:xfrm>
          <a:prstGeom prst="rect">
            <a:avLst/>
          </a:prstGeom>
        </p:spPr>
      </p:pic>
      <p:pic>
        <p:nvPicPr>
          <p:cNvPr id="3" name="Picture 2" descr="A screenshot of a graph&#10;&#10;Description automatically generated">
            <a:extLst>
              <a:ext uri="{FF2B5EF4-FFF2-40B4-BE49-F238E27FC236}">
                <a16:creationId xmlns:a16="http://schemas.microsoft.com/office/drawing/2014/main" id="{AF20A33C-2226-68B3-0708-05A5AE535FE5}"/>
              </a:ext>
            </a:extLst>
          </p:cNvPr>
          <p:cNvPicPr>
            <a:picLocks noChangeAspect="1"/>
          </p:cNvPicPr>
          <p:nvPr/>
        </p:nvPicPr>
        <p:blipFill>
          <a:blip r:embed="rId6"/>
          <a:stretch>
            <a:fillRect/>
          </a:stretch>
        </p:blipFill>
        <p:spPr>
          <a:xfrm>
            <a:off x="4609361" y="667266"/>
            <a:ext cx="7382842" cy="4436076"/>
          </a:xfrm>
          <a:prstGeom prst="rect">
            <a:avLst/>
          </a:prstGeom>
        </p:spPr>
      </p:pic>
    </p:spTree>
    <p:extLst>
      <p:ext uri="{BB962C8B-B14F-4D97-AF65-F5344CB8AC3E}">
        <p14:creationId xmlns:p14="http://schemas.microsoft.com/office/powerpoint/2010/main" val="90630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274320" y="1056387"/>
            <a:ext cx="4261408" cy="3477875"/>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Figure and Caption embedded correctly  in the text</a:t>
            </a:r>
          </a:p>
        </p:txBody>
      </p:sp>
      <p:pic>
        <p:nvPicPr>
          <p:cNvPr id="3" name="Picture 4" descr="figure example 1">
            <a:extLst>
              <a:ext uri="{FF2B5EF4-FFF2-40B4-BE49-F238E27FC236}">
                <a16:creationId xmlns:a16="http://schemas.microsoft.com/office/drawing/2014/main" id="{59968DC8-AD7E-3A54-4D78-45633951A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716" y="203200"/>
            <a:ext cx="5355495" cy="6424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Arrow 3">
            <a:extLst>
              <a:ext uri="{FF2B5EF4-FFF2-40B4-BE49-F238E27FC236}">
                <a16:creationId xmlns:a16="http://schemas.microsoft.com/office/drawing/2014/main" id="{F9F670DD-7B1F-A583-82E6-BDCA64F3B5D2}"/>
              </a:ext>
            </a:extLst>
          </p:cNvPr>
          <p:cNvSpPr/>
          <p:nvPr/>
        </p:nvSpPr>
        <p:spPr>
          <a:xfrm>
            <a:off x="4114801" y="2801441"/>
            <a:ext cx="2194285" cy="201251"/>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56ECA1C-DCF5-1B86-1F3D-48FA73F9F7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410" y="1279061"/>
            <a:ext cx="444904" cy="182076"/>
          </a:xfrm>
          <a:prstGeom prst="rect">
            <a:avLst/>
          </a:prstGeom>
        </p:spPr>
      </p:pic>
    </p:spTree>
    <p:extLst>
      <p:ext uri="{BB962C8B-B14F-4D97-AF65-F5344CB8AC3E}">
        <p14:creationId xmlns:p14="http://schemas.microsoft.com/office/powerpoint/2010/main" val="190509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579120" y="1724482"/>
            <a:ext cx="4261408" cy="2800767"/>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Figure and Caption on page without text</a:t>
            </a:r>
          </a:p>
        </p:txBody>
      </p:sp>
      <p:pic>
        <p:nvPicPr>
          <p:cNvPr id="2" name="Picture 1">
            <a:extLst>
              <a:ext uri="{FF2B5EF4-FFF2-40B4-BE49-F238E27FC236}">
                <a16:creationId xmlns:a16="http://schemas.microsoft.com/office/drawing/2014/main" id="{358F96EB-E948-547A-BF97-37A05F2FB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979" y="457321"/>
            <a:ext cx="4767636" cy="6169882"/>
          </a:xfrm>
          <a:prstGeom prst="rect">
            <a:avLst/>
          </a:prstGeom>
        </p:spPr>
      </p:pic>
      <p:pic>
        <p:nvPicPr>
          <p:cNvPr id="9" name="Graphic 8">
            <a:extLst>
              <a:ext uri="{FF2B5EF4-FFF2-40B4-BE49-F238E27FC236}">
                <a16:creationId xmlns:a16="http://schemas.microsoft.com/office/drawing/2014/main" id="{56DDBC1B-A89F-07A0-10B9-90E08302D6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597" y="1920240"/>
            <a:ext cx="335438" cy="213360"/>
          </a:xfrm>
          <a:prstGeom prst="rect">
            <a:avLst/>
          </a:prstGeom>
        </p:spPr>
      </p:pic>
    </p:spTree>
    <p:extLst>
      <p:ext uri="{BB962C8B-B14F-4D97-AF65-F5344CB8AC3E}">
        <p14:creationId xmlns:p14="http://schemas.microsoft.com/office/powerpoint/2010/main" val="183835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pic>
        <p:nvPicPr>
          <p:cNvPr id="8" name="Picture 6" descr="figure example 4">
            <a:extLst>
              <a:ext uri="{FF2B5EF4-FFF2-40B4-BE49-F238E27FC236}">
                <a16:creationId xmlns:a16="http://schemas.microsoft.com/office/drawing/2014/main" id="{46A0AD26-0131-2C55-E307-08AE05946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258" y="1600321"/>
            <a:ext cx="3866494" cy="4648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2221372-A5DE-A692-981F-353DF115B75F}"/>
              </a:ext>
            </a:extLst>
          </p:cNvPr>
          <p:cNvPicPr>
            <a:picLocks noChangeAspect="1"/>
          </p:cNvPicPr>
          <p:nvPr/>
        </p:nvPicPr>
        <p:blipFill>
          <a:blip r:embed="rId5"/>
          <a:stretch>
            <a:fillRect/>
          </a:stretch>
        </p:blipFill>
        <p:spPr>
          <a:xfrm>
            <a:off x="6023465" y="1600321"/>
            <a:ext cx="3694575" cy="4648200"/>
          </a:xfrm>
          <a:prstGeom prst="rect">
            <a:avLst/>
          </a:prstGeom>
        </p:spPr>
      </p:pic>
      <p:sp>
        <p:nvSpPr>
          <p:cNvPr id="10" name="TextBox 9">
            <a:extLst>
              <a:ext uri="{FF2B5EF4-FFF2-40B4-BE49-F238E27FC236}">
                <a16:creationId xmlns:a16="http://schemas.microsoft.com/office/drawing/2014/main" id="{9DA42D0B-60A2-B6A6-61D9-74947FC14EC7}"/>
              </a:ext>
            </a:extLst>
          </p:cNvPr>
          <p:cNvSpPr txBox="1"/>
          <p:nvPr/>
        </p:nvSpPr>
        <p:spPr>
          <a:xfrm>
            <a:off x="812800" y="576403"/>
            <a:ext cx="10596880" cy="769441"/>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Figure and Caption on Separate Pages</a:t>
            </a:r>
          </a:p>
        </p:txBody>
      </p:sp>
      <p:pic>
        <p:nvPicPr>
          <p:cNvPr id="11" name="Graphic 10">
            <a:extLst>
              <a:ext uri="{FF2B5EF4-FFF2-40B4-BE49-F238E27FC236}">
                <a16:creationId xmlns:a16="http://schemas.microsoft.com/office/drawing/2014/main" id="{5C971E71-549B-F5A0-47C8-FA51A2E744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425" y="859357"/>
            <a:ext cx="444904" cy="203531"/>
          </a:xfrm>
          <a:prstGeom prst="rect">
            <a:avLst/>
          </a:prstGeom>
        </p:spPr>
      </p:pic>
    </p:spTree>
    <p:extLst>
      <p:ext uri="{BB962C8B-B14F-4D97-AF65-F5344CB8AC3E}">
        <p14:creationId xmlns:p14="http://schemas.microsoft.com/office/powerpoint/2010/main" val="2982267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883919" y="2120722"/>
            <a:ext cx="4619899" cy="2800767"/>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Landscape Style </a:t>
            </a:r>
          </a:p>
          <a:p>
            <a:pPr algn="ctr"/>
            <a:r>
              <a:rPr lang="en-US" sz="4400" dirty="0">
                <a:solidFill>
                  <a:schemeClr val="bg1"/>
                </a:solidFill>
                <a:latin typeface="Fira Sans" panose="020B0503050000020004" pitchFamily="34" charset="0"/>
              </a:rPr>
              <a:t>Table </a:t>
            </a:r>
          </a:p>
          <a:p>
            <a:pPr algn="ctr"/>
            <a:r>
              <a:rPr lang="en-US" sz="4400" dirty="0">
                <a:solidFill>
                  <a:schemeClr val="bg1"/>
                </a:solidFill>
                <a:latin typeface="Fira Sans" panose="020B0503050000020004" pitchFamily="34" charset="0"/>
              </a:rPr>
              <a:t>and </a:t>
            </a:r>
          </a:p>
          <a:p>
            <a:pPr algn="ctr"/>
            <a:r>
              <a:rPr lang="en-US" sz="4400" dirty="0">
                <a:solidFill>
                  <a:schemeClr val="bg1"/>
                </a:solidFill>
                <a:latin typeface="Fira Sans" panose="020B0503050000020004" pitchFamily="34" charset="0"/>
              </a:rPr>
              <a:t>Caption</a:t>
            </a:r>
          </a:p>
        </p:txBody>
      </p:sp>
      <p:pic>
        <p:nvPicPr>
          <p:cNvPr id="3" name="Picture 1028" descr="figure example 5">
            <a:extLst>
              <a:ext uri="{FF2B5EF4-FFF2-40B4-BE49-F238E27FC236}">
                <a16:creationId xmlns:a16="http://schemas.microsoft.com/office/drawing/2014/main" id="{E83FD923-07FD-A5BF-5730-7C3B30118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590" y="577968"/>
            <a:ext cx="4619899" cy="5872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9FD8F72-493D-8D6C-9589-AB50A36C4D39}"/>
              </a:ext>
            </a:extLst>
          </p:cNvPr>
          <p:cNvSpPr txBox="1"/>
          <p:nvPr/>
        </p:nvSpPr>
        <p:spPr>
          <a:xfrm>
            <a:off x="731519" y="5879922"/>
            <a:ext cx="4619899" cy="400110"/>
          </a:xfrm>
          <a:prstGeom prst="rect">
            <a:avLst/>
          </a:prstGeom>
          <a:noFill/>
        </p:spPr>
        <p:txBody>
          <a:bodyPr wrap="square" rtlCol="0">
            <a:spAutoFit/>
          </a:bodyPr>
          <a:lstStyle/>
          <a:p>
            <a:pPr algn="ctr"/>
            <a:r>
              <a:rPr lang="en-US" sz="2000" dirty="0">
                <a:solidFill>
                  <a:schemeClr val="bg1"/>
                </a:solidFill>
                <a:latin typeface="Fira Sans" panose="020B0503050000020004" pitchFamily="34" charset="0"/>
              </a:rPr>
              <a:t>Page number must be portrait style</a:t>
            </a:r>
          </a:p>
        </p:txBody>
      </p:sp>
      <p:sp>
        <p:nvSpPr>
          <p:cNvPr id="11" name="Right Arrow 10">
            <a:extLst>
              <a:ext uri="{FF2B5EF4-FFF2-40B4-BE49-F238E27FC236}">
                <a16:creationId xmlns:a16="http://schemas.microsoft.com/office/drawing/2014/main" id="{8A668FFA-4663-A91B-4ECA-8E0C9A6B2FA9}"/>
              </a:ext>
            </a:extLst>
          </p:cNvPr>
          <p:cNvSpPr/>
          <p:nvPr/>
        </p:nvSpPr>
        <p:spPr>
          <a:xfrm>
            <a:off x="5199018" y="5946537"/>
            <a:ext cx="2423662" cy="266879"/>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97409A4-E022-31DD-670B-BA7C91F9B706}"/>
              </a:ext>
            </a:extLst>
          </p:cNvPr>
          <p:cNvSpPr/>
          <p:nvPr/>
        </p:nvSpPr>
        <p:spPr>
          <a:xfrm>
            <a:off x="5814063" y="919129"/>
            <a:ext cx="990591" cy="266879"/>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0B8CE3CD-F664-8AF5-4205-D4BA63EC1731}"/>
              </a:ext>
            </a:extLst>
          </p:cNvPr>
          <p:cNvSpPr/>
          <p:nvPr/>
        </p:nvSpPr>
        <p:spPr>
          <a:xfrm rot="5400000">
            <a:off x="5470105" y="1277473"/>
            <a:ext cx="822963" cy="280780"/>
          </a:xfrm>
          <a:prstGeom prst="rightArrow">
            <a:avLst>
              <a:gd name="adj1" fmla="val 50001"/>
              <a:gd name="adj2"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8E2259A-24AF-8340-2045-2B7D701EDC27}"/>
              </a:ext>
            </a:extLst>
          </p:cNvPr>
          <p:cNvSpPr txBox="1"/>
          <p:nvPr/>
        </p:nvSpPr>
        <p:spPr>
          <a:xfrm>
            <a:off x="1412239" y="799922"/>
            <a:ext cx="4619899" cy="400110"/>
          </a:xfrm>
          <a:prstGeom prst="rect">
            <a:avLst/>
          </a:prstGeom>
          <a:noFill/>
        </p:spPr>
        <p:txBody>
          <a:bodyPr wrap="square" rtlCol="0">
            <a:spAutoFit/>
          </a:bodyPr>
          <a:lstStyle/>
          <a:p>
            <a:pPr algn="ctr"/>
            <a:r>
              <a:rPr lang="en-US" sz="2000" dirty="0">
                <a:solidFill>
                  <a:schemeClr val="bg1"/>
                </a:solidFill>
                <a:latin typeface="Fira Sans" panose="020B0503050000020004" pitchFamily="34" charset="0"/>
              </a:rPr>
              <a:t>Margins remain portrait style</a:t>
            </a:r>
          </a:p>
        </p:txBody>
      </p:sp>
      <p:pic>
        <p:nvPicPr>
          <p:cNvPr id="18" name="Graphic 17">
            <a:extLst>
              <a:ext uri="{FF2B5EF4-FFF2-40B4-BE49-F238E27FC236}">
                <a16:creationId xmlns:a16="http://schemas.microsoft.com/office/drawing/2014/main" id="{B24D653F-404A-95A5-9010-B528EBF390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829" y="2377682"/>
            <a:ext cx="444904" cy="203200"/>
          </a:xfrm>
          <a:prstGeom prst="rect">
            <a:avLst/>
          </a:prstGeom>
        </p:spPr>
      </p:pic>
    </p:spTree>
    <p:extLst>
      <p:ext uri="{BB962C8B-B14F-4D97-AF65-F5344CB8AC3E}">
        <p14:creationId xmlns:p14="http://schemas.microsoft.com/office/powerpoint/2010/main" val="277286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B92A8F9-FF41-8F44-BF9E-797DE5FBF7A6}"/>
              </a:ext>
            </a:extLst>
          </p:cNvPr>
          <p:cNvSpPr txBox="1"/>
          <p:nvPr/>
        </p:nvSpPr>
        <p:spPr>
          <a:xfrm>
            <a:off x="1137920" y="1736845"/>
            <a:ext cx="5191760" cy="4062651"/>
          </a:xfrm>
          <a:prstGeom prst="rect">
            <a:avLst/>
          </a:prstGeom>
          <a:noFill/>
        </p:spPr>
        <p:txBody>
          <a:bodyPr wrap="square" numCol="1" rtlCol="0">
            <a:spAutoFit/>
          </a:bodyPr>
          <a:lstStyle/>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Pagination - 3 separate sections </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no numbers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lowercase Roman numerals</a:t>
            </a:r>
          </a:p>
          <a:p>
            <a:pPr marL="914400" lvl="1" indent="-4572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regular numbers</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Margins</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1.5 inches top and left</a:t>
            </a:r>
          </a:p>
          <a:p>
            <a:pPr marL="742950" lvl="1" indent="-28575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 inch bottom and right</a:t>
            </a:r>
            <a:br>
              <a:rPr lang="en-US" spc="-150" dirty="0">
                <a:solidFill>
                  <a:schemeClr val="bg1"/>
                </a:solidFill>
                <a:latin typeface="Fira Sans Medium" panose="020B0503050000020004" pitchFamily="34" charset="0"/>
                <a:ea typeface="Fira Sans Medium" panose="020B0503050000020004" pitchFamily="34" charset="0"/>
              </a:rPr>
            </a:br>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Widows and Orphans</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remove these </a:t>
            </a: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Tables, Figures ,and Captions</a:t>
            </a:r>
          </a:p>
        </p:txBody>
      </p:sp>
      <p:sp>
        <p:nvSpPr>
          <p:cNvPr id="2" name="TextBox 1">
            <a:extLst>
              <a:ext uri="{FF2B5EF4-FFF2-40B4-BE49-F238E27FC236}">
                <a16:creationId xmlns:a16="http://schemas.microsoft.com/office/drawing/2014/main" id="{31C56544-9EEC-F558-1265-2387FB7D87B0}"/>
              </a:ext>
            </a:extLst>
          </p:cNvPr>
          <p:cNvSpPr txBox="1"/>
          <p:nvPr/>
        </p:nvSpPr>
        <p:spPr>
          <a:xfrm>
            <a:off x="1452880" y="375404"/>
            <a:ext cx="924560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Document Body</a:t>
            </a:r>
          </a:p>
        </p:txBody>
      </p:sp>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4"/>
          <a:stretch>
            <a:fillRect/>
          </a:stretch>
        </p:blipFill>
        <p:spPr>
          <a:xfrm>
            <a:off x="10556411" y="6248521"/>
            <a:ext cx="1244601" cy="378682"/>
          </a:xfrm>
          <a:prstGeom prst="rect">
            <a:avLst/>
          </a:prstGeom>
        </p:spPr>
      </p:pic>
      <p:sp>
        <p:nvSpPr>
          <p:cNvPr id="3" name="TextBox 2">
            <a:extLst>
              <a:ext uri="{FF2B5EF4-FFF2-40B4-BE49-F238E27FC236}">
                <a16:creationId xmlns:a16="http://schemas.microsoft.com/office/drawing/2014/main" id="{A7DFF284-270E-0853-68FA-8A4C9DE00731}"/>
              </a:ext>
            </a:extLst>
          </p:cNvPr>
          <p:cNvSpPr txBox="1"/>
          <p:nvPr/>
        </p:nvSpPr>
        <p:spPr>
          <a:xfrm>
            <a:off x="6416040" y="1951611"/>
            <a:ext cx="5191760" cy="4066113"/>
          </a:xfrm>
          <a:prstGeom prst="rect">
            <a:avLst/>
          </a:prstGeom>
          <a:noFill/>
        </p:spPr>
        <p:txBody>
          <a:bodyPr wrap="square" numCol="1" rtlCol="0">
            <a:spAutoFit/>
          </a:bodyPr>
          <a:lstStyle/>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Double Spacing</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General rule, with some exceptions</a:t>
            </a:r>
          </a:p>
          <a:p>
            <a:pPr lvl="1"/>
            <a:endParaRPr lang="en-US"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Type Size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10, 11 or 12 point font</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Font Style</a:t>
            </a:r>
          </a:p>
          <a:p>
            <a:pPr marL="800100" lvl="1" indent="-342900">
              <a:buFont typeface="Arial" panose="020B0604020202020204" pitchFamily="34" charset="0"/>
              <a:buChar char="•"/>
            </a:pPr>
            <a:r>
              <a:rPr lang="en-US" spc="-150" dirty="0">
                <a:solidFill>
                  <a:schemeClr val="bg1"/>
                </a:solidFill>
                <a:latin typeface="Fira Sans Medium" panose="020B0503050000020004" pitchFamily="34" charset="0"/>
                <a:ea typeface="Fira Sans Medium" panose="020B0503050000020004" pitchFamily="34" charset="0"/>
              </a:rPr>
              <a:t>Any legible style is fine</a:t>
            </a:r>
          </a:p>
          <a:p>
            <a:pPr lvl="1"/>
            <a:endParaRPr lang="en-US" sz="2400" spc="-150" dirty="0">
              <a:solidFill>
                <a:schemeClr val="bg1"/>
              </a:solidFill>
              <a:latin typeface="Fira Sans Medium" panose="020B0503050000020004" pitchFamily="34" charset="0"/>
              <a:ea typeface="Fira Sans Medium" panose="020B0503050000020004" pitchFamily="34" charset="0"/>
            </a:endParaRPr>
          </a:p>
          <a:p>
            <a:pPr marL="342900" indent="-342900">
              <a:lnSpc>
                <a:spcPct val="150000"/>
              </a:lnSpc>
              <a:buFont typeface="Arial" panose="020B0604020202020204" pitchFamily="34" charset="0"/>
              <a:buChar char="•"/>
            </a:pPr>
            <a:r>
              <a:rPr lang="en-US" sz="2400" spc="-150" dirty="0">
                <a:solidFill>
                  <a:schemeClr val="bg1"/>
                </a:solidFill>
                <a:latin typeface="Fira Sans Medium" panose="020B0503050000020004" pitchFamily="34" charset="0"/>
                <a:ea typeface="Fira Sans Medium" panose="020B0503050000020004" pitchFamily="34" charset="0"/>
              </a:rPr>
              <a:t>Use of Color is Acceptable</a:t>
            </a:r>
            <a:endParaRPr lang="en-US" spc="-150" dirty="0">
              <a:solidFill>
                <a:schemeClr val="bg1"/>
              </a:solidFill>
              <a:latin typeface="Fira Sans Medium" panose="020B0503050000020004" pitchFamily="34" charset="0"/>
              <a:ea typeface="Fira Sans Medium" panose="020B0503050000020004" pitchFamily="34" charset="0"/>
            </a:endParaRPr>
          </a:p>
          <a:p>
            <a:pPr>
              <a:lnSpc>
                <a:spcPct val="150000"/>
              </a:lnSpc>
            </a:pPr>
            <a:endParaRPr lang="en-US" spc="-150" dirty="0">
              <a:solidFill>
                <a:schemeClr val="bg1"/>
              </a:solidFill>
              <a:latin typeface="Fira Sans Medium" panose="020B0503050000020004" pitchFamily="34" charset="0"/>
              <a:ea typeface="Fira Sans Medium" panose="020B0503050000020004" pitchFamily="34" charset="0"/>
            </a:endParaRPr>
          </a:p>
        </p:txBody>
      </p:sp>
      <p:pic>
        <p:nvPicPr>
          <p:cNvPr id="4" name="Graphic 3">
            <a:extLst>
              <a:ext uri="{FF2B5EF4-FFF2-40B4-BE49-F238E27FC236}">
                <a16:creationId xmlns:a16="http://schemas.microsoft.com/office/drawing/2014/main" id="{7B7BF32D-0BEB-D8B1-F49B-B617626C49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7548" y="831566"/>
            <a:ext cx="444904" cy="203531"/>
          </a:xfrm>
          <a:prstGeom prst="rect">
            <a:avLst/>
          </a:prstGeom>
        </p:spPr>
      </p:pic>
    </p:spTree>
    <p:extLst>
      <p:ext uri="{BB962C8B-B14F-4D97-AF65-F5344CB8AC3E}">
        <p14:creationId xmlns:p14="http://schemas.microsoft.com/office/powerpoint/2010/main" val="413597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111455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17600" y="901819"/>
            <a:ext cx="8559136" cy="553998"/>
          </a:xfrm>
          <a:prstGeom prst="rect">
            <a:avLst/>
          </a:prstGeom>
          <a:noFill/>
        </p:spPr>
        <p:txBody>
          <a:bodyPr wrap="square" lIns="0" tIns="0" rIns="0" bIns="0" rtlCol="0">
            <a:spAutoFit/>
          </a:bodyPr>
          <a:lstStyle/>
          <a:p>
            <a:r>
              <a:rPr lang="en-US" sz="3600" dirty="0">
                <a:solidFill>
                  <a:srgbClr val="003DA5"/>
                </a:solidFill>
                <a:latin typeface="Fira Sans Medium" panose="020B0503050000020004" pitchFamily="34" charset="0"/>
                <a:ea typeface="Fira Sans Medium" panose="020B0503050000020004" pitchFamily="34" charset="0"/>
              </a:rPr>
              <a:t>Resources for Formatting</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6" name="TextBox 15">
            <a:extLst>
              <a:ext uri="{FF2B5EF4-FFF2-40B4-BE49-F238E27FC236}">
                <a16:creationId xmlns:a16="http://schemas.microsoft.com/office/drawing/2014/main" id="{8ABEED9E-6D42-6848-B093-DA24659404C5}"/>
              </a:ext>
            </a:extLst>
          </p:cNvPr>
          <p:cNvSpPr txBox="1"/>
          <p:nvPr/>
        </p:nvSpPr>
        <p:spPr>
          <a:xfrm>
            <a:off x="1627295" y="2306793"/>
            <a:ext cx="9301331" cy="4678204"/>
          </a:xfrm>
          <a:prstGeom prst="rect">
            <a:avLst/>
          </a:prstGeom>
          <a:noFill/>
        </p:spPr>
        <p:txBody>
          <a:bodyPr wrap="square" lIns="0" tIns="0" rIns="0" bIns="0" rtlCol="0" anchor="t">
            <a:spAutoFit/>
          </a:bodyPr>
          <a:lstStyle/>
          <a:p>
            <a:r>
              <a:rPr lang="en-US" b="1" dirty="0">
                <a:latin typeface="Fira Sans" panose="020B0503050000020004" pitchFamily="34" charset="0"/>
                <a:ea typeface="Fira Sans" panose="020B0503050000020004" pitchFamily="34" charset="0"/>
              </a:rPr>
              <a:t>Portrait style page numbers and margins on a landscape page</a:t>
            </a:r>
          </a:p>
          <a:p>
            <a:endParaRPr lang="en-US" dirty="0">
              <a:latin typeface="Fira Sans Book" panose="020B0503050000020004" pitchFamily="34" charset="0"/>
              <a:ea typeface="Fira Sans Book" panose="020B0503050000020004" pitchFamily="34" charset="0"/>
            </a:endParaRPr>
          </a:p>
          <a:p>
            <a:r>
              <a:rPr lang="en-US" b="1" dirty="0">
                <a:latin typeface="Fira Sans" panose="020B0503050000020004" pitchFamily="34" charset="0"/>
                <a:ea typeface="Fira Sans" panose="020B0503050000020004" pitchFamily="34" charset="0"/>
              </a:rPr>
              <a:t>Pagination</a:t>
            </a:r>
          </a:p>
          <a:p>
            <a:pPr lvl="1"/>
            <a:r>
              <a:rPr lang="en-US" dirty="0">
                <a:latin typeface="Fira Sans Book" panose="020B0503050000020004" pitchFamily="34" charset="0"/>
                <a:ea typeface="Fira Sans Book" panose="020B0503050000020004" pitchFamily="34" charset="0"/>
              </a:rPr>
              <a:t>Using section breaks or</a:t>
            </a:r>
          </a:p>
          <a:p>
            <a:pPr lvl="1"/>
            <a:r>
              <a:rPr lang="en-US" dirty="0">
                <a:latin typeface="Fira Sans Book" panose="020B0503050000020004" pitchFamily="34" charset="0"/>
                <a:ea typeface="Fira Sans Book" panose="020B0503050000020004" pitchFamily="34" charset="0"/>
              </a:rPr>
              <a:t>Combining pdf files using Adobe Pro, Preview (for Mac) or free online tools</a:t>
            </a:r>
          </a:p>
          <a:p>
            <a:pPr lvl="1"/>
            <a:r>
              <a:rPr lang="en-US" dirty="0">
                <a:latin typeface="Fira Sans Book" panose="020B0503050000020004" pitchFamily="34" charset="0"/>
                <a:ea typeface="Fira Sans Book" panose="020B0503050000020004" pitchFamily="34" charset="0"/>
              </a:rPr>
              <a:t>YouTube videos and other links available on the Filing Resources page</a:t>
            </a:r>
          </a:p>
          <a:p>
            <a:pPr lvl="1"/>
            <a:endParaRPr lang="en-US" dirty="0">
              <a:latin typeface="Fira Sans Book" panose="020B0503050000020004" pitchFamily="34" charset="0"/>
              <a:ea typeface="Fira Sans Book" panose="020B0503050000020004" pitchFamily="34" charset="0"/>
            </a:endParaRPr>
          </a:p>
          <a:p>
            <a:r>
              <a:rPr lang="en-US" b="1" dirty="0">
                <a:latin typeface="Fira Sans"/>
                <a:ea typeface="Fira Sans Book" panose="020B0503050000020004" pitchFamily="34" charset="0"/>
              </a:rPr>
              <a:t>Templates (Word)</a:t>
            </a:r>
            <a:endParaRPr lang="en-US" b="1" dirty="0">
              <a:latin typeface="Fira Sans" panose="020B0503050000020004" pitchFamily="34" charset="0"/>
              <a:ea typeface="Fira Sans Book" panose="020B0503050000020004" pitchFamily="34" charset="0"/>
            </a:endParaRPr>
          </a:p>
          <a:p>
            <a:pPr lvl="1"/>
            <a:r>
              <a:rPr lang="en-US" dirty="0">
                <a:latin typeface="Fira Sans Book"/>
                <a:ea typeface="Fira Sans Book" panose="020B0503050000020004" pitchFamily="34" charset="0"/>
              </a:rPr>
              <a:t>Word templates are available on the Filing Resources page to be used as a general guide</a:t>
            </a:r>
          </a:p>
          <a:p>
            <a:pPr lvl="1"/>
            <a:endParaRPr lang="en-US" dirty="0">
              <a:latin typeface="Fira Sans Book" panose="020B0503050000020004" pitchFamily="34" charset="0"/>
              <a:ea typeface="Fira Sans Book" panose="020B0503050000020004" pitchFamily="34" charset="0"/>
            </a:endParaRPr>
          </a:p>
          <a:p>
            <a:r>
              <a:rPr lang="en-US" b="1" dirty="0">
                <a:latin typeface="Fira Sans"/>
                <a:ea typeface="Fira Sans Book" panose="020B0503050000020004" pitchFamily="34" charset="0"/>
              </a:rPr>
              <a:t>LaTeX Users</a:t>
            </a:r>
          </a:p>
          <a:p>
            <a:pPr lvl="1"/>
            <a:r>
              <a:rPr lang="en-US" dirty="0">
                <a:latin typeface="Fira Sans Book"/>
                <a:ea typeface="Fira Sans Book" panose="020B0503050000020004" pitchFamily="34" charset="0"/>
              </a:rPr>
              <a:t>GAA does not provide support for LaTeX – there are many online support sites</a:t>
            </a:r>
            <a:br>
              <a:rPr lang="en-US" dirty="0">
                <a:latin typeface="Fira Sans Book"/>
                <a:ea typeface="Fira Sans Book" panose="020B0503050000020004" pitchFamily="34" charset="0"/>
              </a:rPr>
            </a:br>
            <a:r>
              <a:rPr lang="en-US" dirty="0">
                <a:latin typeface="Fira Sans Book"/>
                <a:ea typeface="Fira Sans Book" panose="020B0503050000020004" pitchFamily="34" charset="0"/>
              </a:rPr>
              <a:t>(e.g. Overleaf, Reddit, YouTube), and Grad Success can provide some support by consultation appointment via </a:t>
            </a:r>
            <a:r>
              <a:rPr lang="en-US" dirty="0" err="1">
                <a:latin typeface="Fira Sans Book"/>
                <a:ea typeface="Fira Sans Book" panose="020B0503050000020004" pitchFamily="34" charset="0"/>
              </a:rPr>
              <a:t>GradQuant</a:t>
            </a:r>
            <a:r>
              <a:rPr lang="en-US" dirty="0">
                <a:latin typeface="Fira Sans Book"/>
                <a:ea typeface="Fira Sans Book" panose="020B0503050000020004" pitchFamily="34" charset="0"/>
              </a:rPr>
              <a:t> (gradquant.ucr.edu)</a:t>
            </a:r>
          </a:p>
          <a:p>
            <a:pPr lvl="1"/>
            <a:endParaRPr lang="en-US" dirty="0">
              <a:latin typeface="Fira Sans Book" panose="020B0503050000020004" pitchFamily="34" charset="0"/>
              <a:ea typeface="Fira Sans Book" panose="020B0503050000020004" pitchFamily="34" charset="0"/>
            </a:endParaRPr>
          </a:p>
          <a:p>
            <a:endParaRPr lang="en-US" sz="1600" dirty="0">
              <a:latin typeface="Fira Sans Book" panose="020B0503050000020004" pitchFamily="34" charset="0"/>
              <a:ea typeface="Fira Sans Book" panose="020B0503050000020004" pitchFamily="34" charset="0"/>
            </a:endParaRPr>
          </a:p>
          <a:p>
            <a:pPr lvl="1"/>
            <a:endParaRPr lang="en-US" dirty="0">
              <a:latin typeface="Fira Sans Book" panose="020B0503050000020004" pitchFamily="34" charset="0"/>
              <a:ea typeface="Fira Sans Book" panose="020B0503050000020004" pitchFamily="34" charset="0"/>
            </a:endParaRPr>
          </a:p>
        </p:txBody>
      </p:sp>
      <p:pic>
        <p:nvPicPr>
          <p:cNvPr id="2" name="Graphic 1">
            <a:extLst>
              <a:ext uri="{FF2B5EF4-FFF2-40B4-BE49-F238E27FC236}">
                <a16:creationId xmlns:a16="http://schemas.microsoft.com/office/drawing/2014/main" id="{ADCC61C8-2A06-8DBD-731B-5BC55CD71B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2956135"/>
            <a:ext cx="280946" cy="128525"/>
          </a:xfrm>
          <a:prstGeom prst="rect">
            <a:avLst/>
          </a:prstGeom>
        </p:spPr>
      </p:pic>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2432423"/>
            <a:ext cx="280946" cy="128525"/>
          </a:xfrm>
          <a:prstGeom prst="rect">
            <a:avLst/>
          </a:prstGeom>
        </p:spPr>
      </p:pic>
      <p:pic>
        <p:nvPicPr>
          <p:cNvPr id="5" name="Graphic 4">
            <a:extLst>
              <a:ext uri="{FF2B5EF4-FFF2-40B4-BE49-F238E27FC236}">
                <a16:creationId xmlns:a16="http://schemas.microsoft.com/office/drawing/2014/main" id="{2577446B-9277-925E-C734-7D4AC64B4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4358215"/>
            <a:ext cx="280946" cy="128525"/>
          </a:xfrm>
          <a:prstGeom prst="rect">
            <a:avLst/>
          </a:prstGeom>
        </p:spPr>
      </p:pic>
      <p:sp>
        <p:nvSpPr>
          <p:cNvPr id="3" name="TextBox 2">
            <a:extLst>
              <a:ext uri="{FF2B5EF4-FFF2-40B4-BE49-F238E27FC236}">
                <a16:creationId xmlns:a16="http://schemas.microsoft.com/office/drawing/2014/main" id="{F46F5070-532B-3F51-9F88-D30B6F4D9F02}"/>
              </a:ext>
            </a:extLst>
          </p:cNvPr>
          <p:cNvSpPr txBox="1"/>
          <p:nvPr/>
        </p:nvSpPr>
        <p:spPr>
          <a:xfrm>
            <a:off x="1270000" y="1541899"/>
            <a:ext cx="9804400" cy="430887"/>
          </a:xfrm>
          <a:prstGeom prst="rect">
            <a:avLst/>
          </a:prstGeom>
          <a:noFill/>
        </p:spPr>
        <p:txBody>
          <a:bodyPr wrap="square" lIns="0" tIns="0" rIns="0" bIns="0" rtlCol="0">
            <a:spAutoFit/>
          </a:bodyPr>
          <a:lstStyle/>
          <a:p>
            <a:r>
              <a:rPr lang="en-US" sz="2800" dirty="0">
                <a:solidFill>
                  <a:srgbClr val="003DA5"/>
                </a:solidFill>
                <a:latin typeface="Fira Sans Medium" panose="020B0503050000020004" pitchFamily="34" charset="0"/>
                <a:ea typeface="Fira Sans Medium" panose="020B0503050000020004" pitchFamily="34" charset="0"/>
              </a:rPr>
              <a:t>Filing Resources page: </a:t>
            </a:r>
            <a:r>
              <a:rPr lang="en-US" sz="2800" dirty="0">
                <a:solidFill>
                  <a:srgbClr val="1F497D"/>
                </a:solidFill>
                <a:latin typeface="Candara" charset="0"/>
                <a:ea typeface="ＭＳ Ｐゴシック" charset="0"/>
                <a:cs typeface="American Typewriter" charset="0"/>
                <a:hlinkClick r:id="rId5"/>
              </a:rPr>
              <a:t>https://graduate.ucr.edu/filing-resources</a:t>
            </a:r>
            <a:endParaRPr lang="en-US" sz="2800" dirty="0">
              <a:solidFill>
                <a:srgbClr val="1F497D"/>
              </a:solidFill>
              <a:latin typeface="Candara" charset="0"/>
              <a:ea typeface="ＭＳ Ｐゴシック" charset="0"/>
              <a:cs typeface="American Typewriter" charset="0"/>
            </a:endParaRPr>
          </a:p>
        </p:txBody>
      </p:sp>
      <p:pic>
        <p:nvPicPr>
          <p:cNvPr id="6" name="Graphic 5">
            <a:extLst>
              <a:ext uri="{FF2B5EF4-FFF2-40B4-BE49-F238E27FC236}">
                <a16:creationId xmlns:a16="http://schemas.microsoft.com/office/drawing/2014/main" id="{14DD4973-6A5B-E874-4912-4F785D05F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5150695"/>
            <a:ext cx="280946" cy="128525"/>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892AE3C2-914D-7693-0C7F-666F2018EA66}"/>
              </a:ext>
            </a:extLst>
          </p:cNvPr>
          <p:cNvPicPr>
            <a:picLocks noChangeAspect="1"/>
          </p:cNvPicPr>
          <p:nvPr/>
        </p:nvPicPr>
        <p:blipFill>
          <a:blip r:embed="rId6"/>
          <a:stretch>
            <a:fillRect/>
          </a:stretch>
        </p:blipFill>
        <p:spPr>
          <a:xfrm>
            <a:off x="9589773" y="2310636"/>
            <a:ext cx="1588940" cy="1548048"/>
          </a:xfrm>
          <a:prstGeom prst="rect">
            <a:avLst/>
          </a:prstGeom>
        </p:spPr>
      </p:pic>
    </p:spTree>
    <p:extLst>
      <p:ext uri="{BB962C8B-B14F-4D97-AF65-F5344CB8AC3E}">
        <p14:creationId xmlns:p14="http://schemas.microsoft.com/office/powerpoint/2010/main" val="303533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3"/>
          <a:stretch>
            <a:fillRect/>
          </a:stretch>
        </p:blipFill>
        <p:spPr>
          <a:xfrm>
            <a:off x="10556413" y="6235641"/>
            <a:ext cx="1244600" cy="37938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659392" y="914171"/>
            <a:ext cx="8226288" cy="738664"/>
          </a:xfrm>
          <a:prstGeom prst="rect">
            <a:avLst/>
          </a:prstGeom>
          <a:noFill/>
        </p:spPr>
        <p:txBody>
          <a:bodyPr wrap="square" lIns="0" tIns="0" rIns="0" bIns="0" rtlCol="0">
            <a:spAutoFit/>
          </a:bodyPr>
          <a:lstStyle/>
          <a:p>
            <a:pPr algn="ctr"/>
            <a:r>
              <a:rPr lang="en-US" sz="4800" dirty="0">
                <a:solidFill>
                  <a:srgbClr val="003DA5"/>
                </a:solidFill>
                <a:latin typeface="Fira Sans Medium" panose="020B0503050000020004" pitchFamily="34" charset="0"/>
                <a:ea typeface="Fira Sans Medium" panose="020B0503050000020004" pitchFamily="34" charset="0"/>
              </a:rPr>
              <a:t>Requirements for Filing</a:t>
            </a:r>
            <a:endParaRPr lang="en-US" sz="4800" spc="-150" dirty="0">
              <a:solidFill>
                <a:srgbClr val="003DA5"/>
              </a:solidFill>
              <a:latin typeface="Fira Sans Medium" panose="020B0503050000020004" pitchFamily="34" charset="0"/>
              <a:ea typeface="Fira Sans Medium" panose="020B0503050000020004" pitchFamily="34" charset="0"/>
            </a:endParaRPr>
          </a:p>
        </p:txBody>
      </p:sp>
      <p:sp>
        <p:nvSpPr>
          <p:cNvPr id="18" name="TextBox 17">
            <a:extLst>
              <a:ext uri="{FF2B5EF4-FFF2-40B4-BE49-F238E27FC236}">
                <a16:creationId xmlns:a16="http://schemas.microsoft.com/office/drawing/2014/main" id="{9A0E1CF6-59F4-4846-8349-824D61A8DD3C}"/>
              </a:ext>
            </a:extLst>
          </p:cNvPr>
          <p:cNvSpPr txBox="1"/>
          <p:nvPr/>
        </p:nvSpPr>
        <p:spPr>
          <a:xfrm>
            <a:off x="1321683" y="3598466"/>
            <a:ext cx="2238955" cy="861774"/>
          </a:xfrm>
          <a:prstGeom prst="rect">
            <a:avLst/>
          </a:prstGeom>
          <a:noFill/>
        </p:spPr>
        <p:txBody>
          <a:bodyPr wrap="square" lIns="0" tIns="0" rIns="0" bIns="0" rtlCol="0" anchor="t">
            <a:spAutoFit/>
          </a:bodyPr>
          <a:lstStyle/>
          <a:p>
            <a:pPr algn="ctr"/>
            <a:r>
              <a:rPr lang="en-US" sz="1400" b="1" dirty="0">
                <a:solidFill>
                  <a:srgbClr val="003DA5"/>
                </a:solidFill>
                <a:latin typeface="Fira Sans" panose="020B0503050000020004" pitchFamily="34" charset="0"/>
                <a:ea typeface="Fira Sans" panose="020B0503050000020004" pitchFamily="34" charset="0"/>
              </a:rPr>
              <a:t>Procedures are Different for Master’s and PhD</a:t>
            </a:r>
          </a:p>
          <a:p>
            <a:pPr algn="ctr"/>
            <a:endParaRPr lang="en-US" sz="1400" dirty="0">
              <a:latin typeface="Fira Sans Book" panose="020B0503050000020004" pitchFamily="34" charset="0"/>
              <a:ea typeface="Fira Sans Book" panose="020B0503050000020004" pitchFamily="34" charset="0"/>
            </a:endParaRPr>
          </a:p>
          <a:p>
            <a:pPr algn="ctr"/>
            <a:endParaRPr lang="en-US" sz="1400" dirty="0">
              <a:latin typeface="Fira Sans Book" panose="020B0503050000020004" pitchFamily="34" charset="0"/>
              <a:ea typeface="Fira Sans Book" panose="020B0503050000020004" pitchFamily="34" charset="0"/>
            </a:endParaRPr>
          </a:p>
        </p:txBody>
      </p:sp>
      <p:sp>
        <p:nvSpPr>
          <p:cNvPr id="8" name="TextBox 7">
            <a:extLst>
              <a:ext uri="{FF2B5EF4-FFF2-40B4-BE49-F238E27FC236}">
                <a16:creationId xmlns:a16="http://schemas.microsoft.com/office/drawing/2014/main" id="{679571AE-D0E2-AE4F-81F2-2C5391C7CF6B}"/>
              </a:ext>
            </a:extLst>
          </p:cNvPr>
          <p:cNvSpPr txBox="1"/>
          <p:nvPr/>
        </p:nvSpPr>
        <p:spPr>
          <a:xfrm>
            <a:off x="589281" y="2111423"/>
            <a:ext cx="3931919" cy="1231106"/>
          </a:xfrm>
          <a:prstGeom prst="rect">
            <a:avLst/>
          </a:prstGeom>
          <a:noFill/>
        </p:spPr>
        <p:txBody>
          <a:bodyPr wrap="square" lIns="0" tIns="0" rIns="0" bIns="0" rtlCol="0">
            <a:spAutoFit/>
          </a:bodyPr>
          <a:lstStyle/>
          <a:p>
            <a:pPr algn="ctr"/>
            <a:r>
              <a:rPr lang="en-US" sz="4000" b="1" dirty="0">
                <a:solidFill>
                  <a:srgbClr val="003DA5"/>
                </a:solidFill>
                <a:latin typeface="Fira Sans" panose="020B0503050000020004" pitchFamily="34" charset="0"/>
                <a:ea typeface="Fira Sans" panose="020B0503050000020004" pitchFamily="34" charset="0"/>
              </a:rPr>
              <a:t>Advanced to Candidacy</a:t>
            </a:r>
            <a:endParaRPr lang="en-US" sz="4000" dirty="0">
              <a:solidFill>
                <a:srgbClr val="003DA5"/>
              </a:solidFill>
              <a:latin typeface="Fira Sans Book" panose="020B0503050000020004" pitchFamily="34" charset="0"/>
              <a:ea typeface="Fira Sans Book" panose="020B0503050000020004" pitchFamily="34" charset="0"/>
            </a:endParaRPr>
          </a:p>
        </p:txBody>
      </p:sp>
      <p:cxnSp>
        <p:nvCxnSpPr>
          <p:cNvPr id="4" name="Straight Connector 3">
            <a:extLst>
              <a:ext uri="{FF2B5EF4-FFF2-40B4-BE49-F238E27FC236}">
                <a16:creationId xmlns:a16="http://schemas.microsoft.com/office/drawing/2014/main" id="{0D0EEA3B-0C8B-4442-994B-BA6A87EF33B3}"/>
              </a:ext>
            </a:extLst>
          </p:cNvPr>
          <p:cNvCxnSpPr>
            <a:cxnSpLocks/>
          </p:cNvCxnSpPr>
          <p:nvPr/>
        </p:nvCxnSpPr>
        <p:spPr>
          <a:xfrm>
            <a:off x="1311523" y="3370898"/>
            <a:ext cx="2238955" cy="0"/>
          </a:xfrm>
          <a:prstGeom prst="line">
            <a:avLst/>
          </a:prstGeom>
          <a:ln w="12700">
            <a:solidFill>
              <a:srgbClr val="FFB81D"/>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FD9BBB-969C-6F4C-A80C-4D54429A3A5A}"/>
              </a:ext>
            </a:extLst>
          </p:cNvPr>
          <p:cNvSpPr txBox="1"/>
          <p:nvPr/>
        </p:nvSpPr>
        <p:spPr>
          <a:xfrm>
            <a:off x="4467635" y="3598466"/>
            <a:ext cx="2667044" cy="677108"/>
          </a:xfrm>
          <a:prstGeom prst="rect">
            <a:avLst/>
          </a:prstGeom>
          <a:noFill/>
        </p:spPr>
        <p:txBody>
          <a:bodyPr wrap="square" lIns="0" tIns="0" rIns="0" bIns="0" rtlCol="0" anchor="t">
            <a:spAutoFit/>
          </a:bodyPr>
          <a:lstStyle/>
          <a:p>
            <a:pPr algn="ctr"/>
            <a:r>
              <a:rPr lang="en-US" sz="1400" b="1" dirty="0">
                <a:solidFill>
                  <a:srgbClr val="003DA5"/>
                </a:solidFill>
                <a:latin typeface="Fira Sans" panose="020B0503050000020004" pitchFamily="34" charset="0"/>
                <a:ea typeface="Fira Sans" panose="020B0503050000020004" pitchFamily="34" charset="0"/>
              </a:rPr>
              <a:t>See Your Advancement Letter for specific information</a:t>
            </a:r>
          </a:p>
          <a:p>
            <a:pPr algn="ctr"/>
            <a:endParaRPr lang="en-US" sz="1600">
              <a:latin typeface="Calibri"/>
              <a:ea typeface="Fira Sans Book" panose="020B0503050000020004" pitchFamily="34" charset="0"/>
              <a:cs typeface="Calibri"/>
            </a:endParaRPr>
          </a:p>
        </p:txBody>
      </p:sp>
      <p:sp>
        <p:nvSpPr>
          <p:cNvPr id="30" name="TextBox 29">
            <a:extLst>
              <a:ext uri="{FF2B5EF4-FFF2-40B4-BE49-F238E27FC236}">
                <a16:creationId xmlns:a16="http://schemas.microsoft.com/office/drawing/2014/main" id="{ED01437C-7862-1143-8777-F2A4C68466C8}"/>
              </a:ext>
            </a:extLst>
          </p:cNvPr>
          <p:cNvSpPr txBox="1"/>
          <p:nvPr/>
        </p:nvSpPr>
        <p:spPr>
          <a:xfrm>
            <a:off x="4182385" y="2040303"/>
            <a:ext cx="3275055" cy="1231106"/>
          </a:xfrm>
          <a:prstGeom prst="rect">
            <a:avLst/>
          </a:prstGeom>
          <a:noFill/>
        </p:spPr>
        <p:txBody>
          <a:bodyPr wrap="square" lIns="0" tIns="0" rIns="0" bIns="0" rtlCol="0">
            <a:spAutoFit/>
          </a:bodyPr>
          <a:lstStyle/>
          <a:p>
            <a:pPr algn="ctr"/>
            <a:r>
              <a:rPr lang="en-US" sz="4000" b="1" dirty="0">
                <a:solidFill>
                  <a:srgbClr val="003DA5"/>
                </a:solidFill>
                <a:latin typeface="Fira Sans" panose="020B0503050000020004" pitchFamily="34" charset="0"/>
                <a:ea typeface="Fira Sans" panose="020B0503050000020004" pitchFamily="34" charset="0"/>
              </a:rPr>
              <a:t>Approved Committee</a:t>
            </a:r>
            <a:endParaRPr lang="en-US" sz="4000" dirty="0">
              <a:solidFill>
                <a:srgbClr val="003DA5"/>
              </a:solidFill>
              <a:latin typeface="Fira Sans Book" panose="020B0503050000020004" pitchFamily="34" charset="0"/>
              <a:ea typeface="Fira Sans Book" panose="020B0503050000020004" pitchFamily="34" charset="0"/>
            </a:endParaRPr>
          </a:p>
        </p:txBody>
      </p:sp>
      <p:cxnSp>
        <p:nvCxnSpPr>
          <p:cNvPr id="31" name="Straight Connector 30">
            <a:extLst>
              <a:ext uri="{FF2B5EF4-FFF2-40B4-BE49-F238E27FC236}">
                <a16:creationId xmlns:a16="http://schemas.microsoft.com/office/drawing/2014/main" id="{18DB09CA-7519-6442-9565-0F924D0796E7}"/>
              </a:ext>
            </a:extLst>
          </p:cNvPr>
          <p:cNvCxnSpPr/>
          <p:nvPr/>
        </p:nvCxnSpPr>
        <p:spPr>
          <a:xfrm>
            <a:off x="4662556" y="3370898"/>
            <a:ext cx="2238955" cy="0"/>
          </a:xfrm>
          <a:prstGeom prst="line">
            <a:avLst/>
          </a:prstGeom>
          <a:ln w="12700">
            <a:solidFill>
              <a:srgbClr val="FFB81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90D4DBD-4607-1846-9E4F-8E4C2DBB3DFD}"/>
              </a:ext>
            </a:extLst>
          </p:cNvPr>
          <p:cNvSpPr txBox="1"/>
          <p:nvPr/>
        </p:nvSpPr>
        <p:spPr>
          <a:xfrm>
            <a:off x="8152430" y="3598466"/>
            <a:ext cx="2798224" cy="892552"/>
          </a:xfrm>
          <a:prstGeom prst="rect">
            <a:avLst/>
          </a:prstGeom>
          <a:noFill/>
        </p:spPr>
        <p:txBody>
          <a:bodyPr wrap="square" lIns="0" tIns="0" rIns="0" bIns="0" rtlCol="0" anchor="t">
            <a:spAutoFit/>
          </a:bodyPr>
          <a:lstStyle/>
          <a:p>
            <a:pPr algn="ctr"/>
            <a:r>
              <a:rPr lang="en-US" sz="1400" b="1">
                <a:solidFill>
                  <a:srgbClr val="003DA5"/>
                </a:solidFill>
                <a:latin typeface="Fira Sans"/>
              </a:rPr>
              <a:t>Must be an active student to </a:t>
            </a:r>
            <a:endParaRPr lang="en-US">
              <a:solidFill>
                <a:srgbClr val="000000"/>
              </a:solidFill>
              <a:latin typeface="Calibri" panose="020F0502020204030204"/>
              <a:cs typeface="Calibri" panose="020F0502020204030204"/>
            </a:endParaRPr>
          </a:p>
          <a:p>
            <a:pPr algn="ctr"/>
            <a:r>
              <a:rPr lang="en-US" sz="1400" b="1">
                <a:solidFill>
                  <a:srgbClr val="003DA5"/>
                </a:solidFill>
                <a:latin typeface="Fira Sans"/>
              </a:rPr>
              <a:t>finalize your graduation</a:t>
            </a:r>
            <a:endParaRPr lang="en-US">
              <a:cs typeface="Calibri"/>
            </a:endParaRPr>
          </a:p>
          <a:p>
            <a:pPr algn="ctr"/>
            <a:endParaRPr lang="en-US" sz="1600">
              <a:cs typeface="Calibri"/>
            </a:endParaRPr>
          </a:p>
          <a:p>
            <a:endParaRPr lang="en-US" sz="1400">
              <a:latin typeface="Fira Sans Book" panose="020B0503050000020004" pitchFamily="34" charset="0"/>
              <a:ea typeface="Fira Sans Book" panose="020B0503050000020004" pitchFamily="34" charset="0"/>
            </a:endParaRPr>
          </a:p>
        </p:txBody>
      </p:sp>
      <p:sp>
        <p:nvSpPr>
          <p:cNvPr id="33" name="TextBox 32">
            <a:extLst>
              <a:ext uri="{FF2B5EF4-FFF2-40B4-BE49-F238E27FC236}">
                <a16:creationId xmlns:a16="http://schemas.microsoft.com/office/drawing/2014/main" id="{A1EE20F6-5FCF-AC43-ABF0-755E4C4DB3F8}"/>
              </a:ext>
            </a:extLst>
          </p:cNvPr>
          <p:cNvSpPr txBox="1"/>
          <p:nvPr/>
        </p:nvSpPr>
        <p:spPr>
          <a:xfrm>
            <a:off x="7529443" y="2040303"/>
            <a:ext cx="3809117" cy="1231106"/>
          </a:xfrm>
          <a:prstGeom prst="rect">
            <a:avLst/>
          </a:prstGeom>
          <a:noFill/>
        </p:spPr>
        <p:txBody>
          <a:bodyPr wrap="square" lIns="0" tIns="0" rIns="0" bIns="0" rtlCol="0">
            <a:spAutoFit/>
          </a:bodyPr>
          <a:lstStyle/>
          <a:p>
            <a:pPr algn="ctr"/>
            <a:r>
              <a:rPr lang="en-US" sz="4000" b="1" dirty="0">
                <a:solidFill>
                  <a:srgbClr val="003DA5"/>
                </a:solidFill>
                <a:latin typeface="Fira Sans" panose="020B0503050000020004" pitchFamily="34" charset="0"/>
                <a:ea typeface="Fira Sans Book" panose="020B0503050000020004" pitchFamily="34" charset="0"/>
              </a:rPr>
              <a:t>Enrolled or on Filing Fee</a:t>
            </a:r>
            <a:endParaRPr lang="en-US" sz="4000" dirty="0">
              <a:solidFill>
                <a:srgbClr val="003DA5"/>
              </a:solidFill>
              <a:latin typeface="Fira Sans Book" panose="020B0503050000020004" pitchFamily="34" charset="0"/>
              <a:ea typeface="Fira Sans Book" panose="020B0503050000020004" pitchFamily="34" charset="0"/>
            </a:endParaRPr>
          </a:p>
        </p:txBody>
      </p:sp>
      <p:cxnSp>
        <p:nvCxnSpPr>
          <p:cNvPr id="34" name="Straight Connector 33">
            <a:extLst>
              <a:ext uri="{FF2B5EF4-FFF2-40B4-BE49-F238E27FC236}">
                <a16:creationId xmlns:a16="http://schemas.microsoft.com/office/drawing/2014/main" id="{9669F489-F091-9848-8CE5-50607F1C6405}"/>
              </a:ext>
            </a:extLst>
          </p:cNvPr>
          <p:cNvCxnSpPr/>
          <p:nvPr/>
        </p:nvCxnSpPr>
        <p:spPr>
          <a:xfrm>
            <a:off x="8383767" y="3370389"/>
            <a:ext cx="2238955" cy="0"/>
          </a:xfrm>
          <a:prstGeom prst="line">
            <a:avLst/>
          </a:prstGeom>
          <a:ln w="12700">
            <a:solidFill>
              <a:srgbClr val="FFB81D"/>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4849CE9-75C3-B085-D2D2-8F65C5E4B5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2108" y="1079972"/>
            <a:ext cx="444904" cy="203531"/>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828478D6-FC7B-2891-F016-0FEDDAB053C2}"/>
              </a:ext>
            </a:extLst>
          </p:cNvPr>
          <p:cNvPicPr>
            <a:picLocks noChangeAspect="1"/>
          </p:cNvPicPr>
          <p:nvPr/>
        </p:nvPicPr>
        <p:blipFill>
          <a:blip r:embed="rId6"/>
          <a:stretch>
            <a:fillRect/>
          </a:stretch>
        </p:blipFill>
        <p:spPr>
          <a:xfrm>
            <a:off x="874789" y="4171623"/>
            <a:ext cx="1329278" cy="1314777"/>
          </a:xfrm>
          <a:prstGeom prst="rect">
            <a:avLst/>
          </a:prstGeom>
        </p:spPr>
      </p:pic>
      <p:sp>
        <p:nvSpPr>
          <p:cNvPr id="7" name="TextBox 6">
            <a:extLst>
              <a:ext uri="{FF2B5EF4-FFF2-40B4-BE49-F238E27FC236}">
                <a16:creationId xmlns:a16="http://schemas.microsoft.com/office/drawing/2014/main" id="{6928B340-0FC6-E97D-43C3-6A64D931B245}"/>
              </a:ext>
            </a:extLst>
          </p:cNvPr>
          <p:cNvSpPr txBox="1"/>
          <p:nvPr/>
        </p:nvSpPr>
        <p:spPr>
          <a:xfrm>
            <a:off x="737097" y="5533568"/>
            <a:ext cx="1600750" cy="276999"/>
          </a:xfrm>
          <a:prstGeom prst="rect">
            <a:avLst/>
          </a:prstGeom>
          <a:noFill/>
        </p:spPr>
        <p:txBody>
          <a:bodyPr wrap="square" rtlCol="0">
            <a:spAutoFit/>
          </a:bodyPr>
          <a:lstStyle/>
          <a:p>
            <a:r>
              <a:rPr lang="en-US" sz="1200" dirty="0"/>
              <a:t>Master’s advancement</a:t>
            </a:r>
          </a:p>
        </p:txBody>
      </p:sp>
      <p:pic>
        <p:nvPicPr>
          <p:cNvPr id="11" name="Picture 10" descr="A qr code on a white background&#10;&#10;Description automatically generated">
            <a:extLst>
              <a:ext uri="{FF2B5EF4-FFF2-40B4-BE49-F238E27FC236}">
                <a16:creationId xmlns:a16="http://schemas.microsoft.com/office/drawing/2014/main" id="{6F8712B6-BD24-9690-4D44-3074E8806E3A}"/>
              </a:ext>
            </a:extLst>
          </p:cNvPr>
          <p:cNvPicPr>
            <a:picLocks noChangeAspect="1"/>
          </p:cNvPicPr>
          <p:nvPr/>
        </p:nvPicPr>
        <p:blipFill>
          <a:blip r:embed="rId7"/>
          <a:stretch>
            <a:fillRect/>
          </a:stretch>
        </p:blipFill>
        <p:spPr>
          <a:xfrm>
            <a:off x="2772057" y="4147261"/>
            <a:ext cx="1353908" cy="1339139"/>
          </a:xfrm>
          <a:prstGeom prst="rect">
            <a:avLst/>
          </a:prstGeom>
        </p:spPr>
      </p:pic>
      <p:sp>
        <p:nvSpPr>
          <p:cNvPr id="13" name="TextBox 12">
            <a:extLst>
              <a:ext uri="{FF2B5EF4-FFF2-40B4-BE49-F238E27FC236}">
                <a16:creationId xmlns:a16="http://schemas.microsoft.com/office/drawing/2014/main" id="{2C962931-3881-4EA8-EE1E-1E174CE492FF}"/>
              </a:ext>
            </a:extLst>
          </p:cNvPr>
          <p:cNvSpPr txBox="1"/>
          <p:nvPr/>
        </p:nvSpPr>
        <p:spPr>
          <a:xfrm>
            <a:off x="2803137" y="5544563"/>
            <a:ext cx="1353908" cy="276999"/>
          </a:xfrm>
          <a:prstGeom prst="rect">
            <a:avLst/>
          </a:prstGeom>
          <a:noFill/>
        </p:spPr>
        <p:txBody>
          <a:bodyPr wrap="square" rtlCol="0">
            <a:spAutoFit/>
          </a:bodyPr>
          <a:lstStyle/>
          <a:p>
            <a:r>
              <a:rPr lang="en-US" sz="1200" dirty="0"/>
              <a:t>PhD advancement</a:t>
            </a:r>
          </a:p>
        </p:txBody>
      </p:sp>
    </p:spTree>
    <p:extLst>
      <p:ext uri="{BB962C8B-B14F-4D97-AF65-F5344CB8AC3E}">
        <p14:creationId xmlns:p14="http://schemas.microsoft.com/office/powerpoint/2010/main" val="649796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111455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17600" y="901819"/>
            <a:ext cx="8559136" cy="553998"/>
          </a:xfrm>
          <a:prstGeom prst="rect">
            <a:avLst/>
          </a:prstGeom>
          <a:noFill/>
        </p:spPr>
        <p:txBody>
          <a:bodyPr wrap="square" lIns="0" tIns="0" rIns="0" bIns="0" rtlCol="0" anchor="t">
            <a:spAutoFit/>
          </a:bodyPr>
          <a:lstStyle/>
          <a:p>
            <a:r>
              <a:rPr lang="en-US" sz="3600" spc="-150">
                <a:solidFill>
                  <a:srgbClr val="003DA5"/>
                </a:solidFill>
                <a:latin typeface="Fira Sans Medium"/>
                <a:ea typeface="Fira Sans Medium" panose="020B0503050000020004" pitchFamily="34" charset="0"/>
              </a:rPr>
              <a:t>Filing Fee Status – what is it?</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024511" y="1659690"/>
            <a:ext cx="9872874" cy="4315027"/>
          </a:xfrm>
          <a:prstGeom prst="rect">
            <a:avLst/>
          </a:prstGeom>
          <a:noFill/>
        </p:spPr>
        <p:txBody>
          <a:bodyPr wrap="square" lIns="0" tIns="0" rIns="0" bIns="0" rtlCol="0" anchor="t">
            <a:spAutoFit/>
          </a:bodyPr>
          <a:lstStyle/>
          <a:p>
            <a:pPr marL="1371600" lvl="2" indent="-457200">
              <a:lnSpc>
                <a:spcPct val="70000"/>
              </a:lnSpc>
              <a:spcBef>
                <a:spcPts val="600"/>
              </a:spcBef>
              <a:spcAft>
                <a:spcPts val="600"/>
              </a:spcAft>
              <a:buFont typeface="Wingdings,Sans-Serif"/>
              <a:buChar char=""/>
            </a:pPr>
            <a:endParaRPr lang="en-US" sz="1600" dirty="0">
              <a:solidFill>
                <a:srgbClr val="1F497D"/>
              </a:solidFill>
              <a:latin typeface="Arial"/>
              <a:cs typeface="Arial"/>
            </a:endParaRP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Must be your final quarter </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Must have a completed draft and plan to take no more than 12 hours of faculty time</a:t>
            </a:r>
            <a:endParaRPr lang="en-US" dirty="0">
              <a:solidFill>
                <a:srgbClr val="000000"/>
              </a:solidFill>
              <a:latin typeface="Calibri" panose="020F0502020204030204"/>
              <a:cs typeface="Calibri"/>
            </a:endParaRP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Filing Fee status occurs in lieu of registration</a:t>
            </a:r>
            <a:endParaRPr lang="en-US" dirty="0">
              <a:cs typeface="Calibri"/>
            </a:endParaRP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Filing Fee is NOT required</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Must petition Graduate Division for approval</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No enrollment in courses (consider student loans/financial aid repayment/Int’l student)</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Cost is half of the student services fee.</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It may be possible to purchase the health insurance - </a:t>
            </a:r>
            <a:r>
              <a:rPr lang="en-US" sz="1600" dirty="0">
                <a:solidFill>
                  <a:srgbClr val="1F497D"/>
                </a:solidFill>
                <a:latin typeface="Arial"/>
                <a:cs typeface="Arial"/>
                <a:hlinkClick r:id="rId5"/>
              </a:rPr>
              <a:t>https://studenthealth.ucr.edu/graduates</a:t>
            </a:r>
            <a:r>
              <a:rPr lang="en-US" sz="1600" dirty="0">
                <a:solidFill>
                  <a:srgbClr val="1F497D"/>
                </a:solidFill>
                <a:latin typeface="Arial"/>
                <a:cs typeface="Arial"/>
              </a:rPr>
              <a:t> </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Student retains library privileges</a:t>
            </a:r>
          </a:p>
          <a:p>
            <a:pPr marL="1371600" lvl="2" indent="-457200">
              <a:lnSpc>
                <a:spcPct val="70000"/>
              </a:lnSpc>
              <a:spcBef>
                <a:spcPts val="600"/>
              </a:spcBef>
              <a:spcAft>
                <a:spcPts val="600"/>
              </a:spcAft>
              <a:buFont typeface="Wingdings,Sans-Serif"/>
              <a:buChar char=""/>
            </a:pPr>
            <a:r>
              <a:rPr lang="en-US" sz="1600" dirty="0">
                <a:solidFill>
                  <a:srgbClr val="1F497D"/>
                </a:solidFill>
                <a:latin typeface="Arial"/>
                <a:cs typeface="Arial"/>
              </a:rPr>
              <a:t>Cannot work as a TA/GSR or receive fellowship</a:t>
            </a:r>
          </a:p>
          <a:p>
            <a:pPr marL="1371600" lvl="2" indent="-457200">
              <a:lnSpc>
                <a:spcPct val="70000"/>
              </a:lnSpc>
              <a:spcBef>
                <a:spcPts val="600"/>
              </a:spcBef>
              <a:spcAft>
                <a:spcPct val="0"/>
              </a:spcAft>
              <a:buFont typeface="Wingdings,Sans-Serif"/>
              <a:buChar char=""/>
            </a:pPr>
            <a:r>
              <a:rPr lang="en-US" sz="1600" dirty="0">
                <a:solidFill>
                  <a:srgbClr val="1F497D"/>
                </a:solidFill>
                <a:latin typeface="Arial"/>
                <a:cs typeface="Arial"/>
              </a:rPr>
              <a:t>Can only use Filing Fee once</a:t>
            </a:r>
          </a:p>
          <a:p>
            <a:endParaRPr lang="en-US" b="1" dirty="0">
              <a:latin typeface="Fira Sans"/>
            </a:endParaRPr>
          </a:p>
          <a:p>
            <a:pPr lvl="1"/>
            <a:endParaRPr lang="en-US" dirty="0">
              <a:latin typeface="Fira Sans Book" panose="020B0503050000020004" pitchFamily="34" charset="0"/>
              <a:ea typeface="Fira Sans Book" panose="020B0503050000020004" pitchFamily="34" charset="0"/>
            </a:endParaRPr>
          </a:p>
        </p:txBody>
      </p:sp>
    </p:spTree>
    <p:extLst>
      <p:ext uri="{BB962C8B-B14F-4D97-AF65-F5344CB8AC3E}">
        <p14:creationId xmlns:p14="http://schemas.microsoft.com/office/powerpoint/2010/main" val="311021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111455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17600" y="901819"/>
            <a:ext cx="8559136" cy="553998"/>
          </a:xfrm>
          <a:prstGeom prst="rect">
            <a:avLst/>
          </a:prstGeom>
          <a:noFill/>
        </p:spPr>
        <p:txBody>
          <a:bodyPr wrap="square" lIns="0" tIns="0" rIns="0" bIns="0" rtlCol="0">
            <a:spAutoFit/>
          </a:bodyPr>
          <a:lstStyle/>
          <a:p>
            <a:r>
              <a:rPr lang="en-US" sz="3600" spc="-150" dirty="0">
                <a:solidFill>
                  <a:srgbClr val="003DA5"/>
                </a:solidFill>
                <a:latin typeface="Fira Sans Medium" panose="020B0503050000020004" pitchFamily="34" charset="0"/>
                <a:ea typeface="Fira Sans Medium" panose="020B0503050000020004" pitchFamily="34" charset="0"/>
              </a:rPr>
              <a:t>Filing in the Summer</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571266" y="1659690"/>
            <a:ext cx="9357360" cy="4154984"/>
          </a:xfrm>
          <a:prstGeom prst="rect">
            <a:avLst/>
          </a:prstGeom>
          <a:noFill/>
        </p:spPr>
        <p:txBody>
          <a:bodyPr wrap="square" lIns="0" tIns="0" rIns="0" bIns="0" rtlCol="0" anchor="t">
            <a:spAutoFit/>
          </a:bodyPr>
          <a:lstStyle/>
          <a:p>
            <a:r>
              <a:rPr lang="en-US" b="1" dirty="0">
                <a:latin typeface="Fira Sans" panose="020B0503050000020004" pitchFamily="34" charset="0"/>
                <a:ea typeface="Fira Sans" panose="020B0503050000020004" pitchFamily="34" charset="0"/>
              </a:rPr>
              <a:t>Summer completion does not require enrollment or payment of fees UNLESS:</a:t>
            </a:r>
          </a:p>
          <a:p>
            <a:pPr lvl="1"/>
            <a:r>
              <a:rPr lang="en-US" dirty="0">
                <a:latin typeface="Fira Sans Book"/>
                <a:ea typeface="Fira Sans Book" panose="020B0503050000020004" pitchFamily="34" charset="0"/>
              </a:rPr>
              <a:t>There are one or more quarters of non-enrolled status during the previous academic year </a:t>
            </a:r>
            <a:br>
              <a:rPr lang="en-US" dirty="0">
                <a:latin typeface="Fira Sans Book"/>
                <a:ea typeface="Fira Sans Book" panose="020B0503050000020004" pitchFamily="34" charset="0"/>
              </a:rPr>
            </a:br>
            <a:r>
              <a:rPr lang="en-US" dirty="0">
                <a:latin typeface="Fira Sans Book"/>
                <a:ea typeface="Fira Sans Book" panose="020B0503050000020004" pitchFamily="34" charset="0"/>
              </a:rPr>
              <a:t>(i.e., Leave of Absence, Ready to Enroll status or Inactive Student status).</a:t>
            </a:r>
          </a:p>
          <a:p>
            <a:pPr lvl="1"/>
            <a:r>
              <a:rPr lang="en-US" dirty="0">
                <a:latin typeface="Fira Sans Book" panose="020B0503050000020004" pitchFamily="34" charset="0"/>
                <a:ea typeface="Fira Sans Book" panose="020B0503050000020004" pitchFamily="34" charset="0"/>
              </a:rPr>
              <a:t>Filing fee status counts as one quarter of enrollment.</a:t>
            </a:r>
          </a:p>
          <a:p>
            <a:pPr lvl="1"/>
            <a:endParaRPr lang="en-US" dirty="0">
              <a:latin typeface="Fira Sans Book" panose="020B0503050000020004" pitchFamily="34" charset="0"/>
              <a:ea typeface="Fira Sans Book" panose="020B0503050000020004" pitchFamily="34" charset="0"/>
            </a:endParaRPr>
          </a:p>
          <a:p>
            <a:r>
              <a:rPr lang="en-US" b="1" dirty="0">
                <a:latin typeface="Fira Sans" panose="020B0503050000020004" pitchFamily="34" charset="0"/>
                <a:ea typeface="Fira Sans Book" panose="020B0503050000020004" pitchFamily="34" charset="0"/>
              </a:rPr>
              <a:t>If there have been one or more quarters of non-enrolled status, then:</a:t>
            </a:r>
          </a:p>
          <a:p>
            <a:pPr lvl="1"/>
            <a:r>
              <a:rPr lang="en-US" dirty="0">
                <a:latin typeface="Fira Sans Book" panose="020B0503050000020004" pitchFamily="34" charset="0"/>
                <a:ea typeface="Fira Sans Book" panose="020B0503050000020004" pitchFamily="34" charset="0"/>
              </a:rPr>
              <a:t>Use filing fee status (if it has not already been used)</a:t>
            </a:r>
          </a:p>
          <a:p>
            <a:pPr lvl="1"/>
            <a:r>
              <a:rPr lang="en-US" dirty="0">
                <a:latin typeface="Fira Sans Book" panose="020B0503050000020004" pitchFamily="34" charset="0"/>
                <a:ea typeface="Fira Sans Book" panose="020B0503050000020004" pitchFamily="34" charset="0"/>
              </a:rPr>
              <a:t>OR</a:t>
            </a:r>
          </a:p>
          <a:p>
            <a:pPr lvl="1"/>
            <a:r>
              <a:rPr lang="en-US" dirty="0">
                <a:latin typeface="Fira Sans Book"/>
                <a:ea typeface="Fira Sans Book" panose="020B0503050000020004" pitchFamily="34" charset="0"/>
              </a:rPr>
              <a:t>Enroll in 2 units of 297 (directed research) or 299 (research for the dissertation/thesis) in the </a:t>
            </a:r>
            <a:br>
              <a:rPr lang="en-US" dirty="0">
                <a:latin typeface="Fira Sans Book"/>
                <a:ea typeface="Fira Sans Book" panose="020B0503050000020004" pitchFamily="34" charset="0"/>
              </a:rPr>
            </a:br>
            <a:r>
              <a:rPr lang="en-US" dirty="0">
                <a:latin typeface="Fira Sans Book"/>
                <a:ea typeface="Fira Sans Book" panose="020B0503050000020004" pitchFamily="34" charset="0"/>
              </a:rPr>
              <a:t>10-week summer session</a:t>
            </a:r>
          </a:p>
          <a:p>
            <a:pPr lvl="1"/>
            <a:endParaRPr lang="en-US" dirty="0">
              <a:latin typeface="Fira Sans Book" panose="020B0503050000020004" pitchFamily="34" charset="0"/>
              <a:ea typeface="Fira Sans Book" panose="020B0503050000020004" pitchFamily="34" charset="0"/>
            </a:endParaRPr>
          </a:p>
          <a:p>
            <a:r>
              <a:rPr lang="en-US" b="1" dirty="0">
                <a:latin typeface="Fira Sans" panose="020B0503050000020004" pitchFamily="34" charset="0"/>
                <a:ea typeface="Fira Sans Book" panose="020B0503050000020004" pitchFamily="34" charset="0"/>
              </a:rPr>
              <a:t>Summer Session Tuition Rates</a:t>
            </a:r>
          </a:p>
          <a:p>
            <a:pPr lvl="1"/>
            <a:r>
              <a:rPr lang="en-US" dirty="0">
                <a:latin typeface="Fira Sans Book" panose="020B0503050000020004" pitchFamily="34" charset="0"/>
                <a:ea typeface="Fira Sans Book" panose="020B0503050000020004" pitchFamily="34" charset="0"/>
              </a:rPr>
              <a:t>May be calculated by using the cost estimator tool on the Summer Sessions website</a:t>
            </a:r>
            <a:br>
              <a:rPr lang="en-US" dirty="0">
                <a:latin typeface="Fira Sans Book" panose="020B0503050000020004" pitchFamily="34" charset="0"/>
                <a:ea typeface="Fira Sans Book" panose="020B0503050000020004" pitchFamily="34" charset="0"/>
              </a:rPr>
            </a:br>
            <a:r>
              <a:rPr lang="en-US" dirty="0">
                <a:latin typeface="Fira Sans Book" panose="020B0503050000020004" pitchFamily="34" charset="0"/>
                <a:ea typeface="Fira Sans Book" panose="020B0503050000020004" pitchFamily="34" charset="0"/>
                <a:hlinkClick r:id="rId5"/>
              </a:rPr>
              <a:t>https://summer.ucr.edu/cost-aid#estimator</a:t>
            </a:r>
            <a:r>
              <a:rPr lang="en-US" dirty="0">
                <a:latin typeface="Fira Sans Book" panose="020B0503050000020004" pitchFamily="34" charset="0"/>
                <a:ea typeface="Fira Sans Book" panose="020B0503050000020004" pitchFamily="34" charset="0"/>
              </a:rPr>
              <a:t> </a:t>
            </a:r>
          </a:p>
          <a:p>
            <a:pPr lvl="1"/>
            <a:endParaRPr lang="en-US" dirty="0">
              <a:latin typeface="Fira Sans Book" panose="020B0503050000020004" pitchFamily="34" charset="0"/>
              <a:ea typeface="Fira Sans Book" panose="020B0503050000020004" pitchFamily="34" charset="0"/>
            </a:endParaRP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1761863"/>
            <a:ext cx="280946" cy="128525"/>
          </a:xfrm>
          <a:prstGeom prst="rect">
            <a:avLst/>
          </a:prstGeom>
        </p:spPr>
      </p:pic>
      <p:pic>
        <p:nvPicPr>
          <p:cNvPr id="7" name="Graphic 6">
            <a:extLst>
              <a:ext uri="{FF2B5EF4-FFF2-40B4-BE49-F238E27FC236}">
                <a16:creationId xmlns:a16="http://schemas.microsoft.com/office/drawing/2014/main" id="{37B81F06-1324-4CB3-C94F-F1CB010ED1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3102983"/>
            <a:ext cx="280946" cy="128525"/>
          </a:xfrm>
          <a:prstGeom prst="rect">
            <a:avLst/>
          </a:prstGeom>
        </p:spPr>
      </p:pic>
      <p:pic>
        <p:nvPicPr>
          <p:cNvPr id="8" name="Graphic 7">
            <a:extLst>
              <a:ext uri="{FF2B5EF4-FFF2-40B4-BE49-F238E27FC236}">
                <a16:creationId xmlns:a16="http://schemas.microsoft.com/office/drawing/2014/main" id="{E220BA77-964E-4A8D-4D13-54CE4F52C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0" y="4484743"/>
            <a:ext cx="280946" cy="128525"/>
          </a:xfrm>
          <a:prstGeom prst="rect">
            <a:avLst/>
          </a:prstGeom>
        </p:spPr>
      </p:pic>
    </p:spTree>
    <p:extLst>
      <p:ext uri="{BB962C8B-B14F-4D97-AF65-F5344CB8AC3E}">
        <p14:creationId xmlns:p14="http://schemas.microsoft.com/office/powerpoint/2010/main" val="13605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C70C9-1AA6-684B-A9B1-35BC658BBF68}"/>
              </a:ext>
            </a:extLst>
          </p:cNvPr>
          <p:cNvPicPr>
            <a:picLocks noChangeAspect="1"/>
          </p:cNvPicPr>
          <p:nvPr/>
        </p:nvPicPr>
        <p:blipFill rotWithShape="1">
          <a:blip r:embed="rId2"/>
          <a:srcRect t="14350"/>
          <a:stretch/>
        </p:blipFill>
        <p:spPr>
          <a:xfrm>
            <a:off x="0" y="0"/>
            <a:ext cx="12222694" cy="6858000"/>
          </a:xfrm>
          <a:prstGeom prst="rect">
            <a:avLst/>
          </a:prstGeom>
        </p:spPr>
      </p:pic>
      <p:sp>
        <p:nvSpPr>
          <p:cNvPr id="7" name="Rectangle 6">
            <a:extLst>
              <a:ext uri="{FF2B5EF4-FFF2-40B4-BE49-F238E27FC236}">
                <a16:creationId xmlns:a16="http://schemas.microsoft.com/office/drawing/2014/main" id="{4A5882D8-9F74-2A46-BEAB-A118D82D6C70}"/>
              </a:ext>
            </a:extLst>
          </p:cNvPr>
          <p:cNvSpPr/>
          <p:nvPr/>
        </p:nvSpPr>
        <p:spPr>
          <a:xfrm>
            <a:off x="16192" y="0"/>
            <a:ext cx="12222694" cy="6858000"/>
          </a:xfrm>
          <a:prstGeom prst="rect">
            <a:avLst/>
          </a:prstGeom>
          <a:solidFill>
            <a:srgbClr val="003DA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916" y="402579"/>
            <a:ext cx="507534" cy="234846"/>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2" name="TextBox 1">
            <a:extLst>
              <a:ext uri="{FF2B5EF4-FFF2-40B4-BE49-F238E27FC236}">
                <a16:creationId xmlns:a16="http://schemas.microsoft.com/office/drawing/2014/main" id="{49EC07BE-C0FA-60BE-3156-74B6C06A8248}"/>
              </a:ext>
            </a:extLst>
          </p:cNvPr>
          <p:cNvSpPr txBox="1"/>
          <p:nvPr/>
        </p:nvSpPr>
        <p:spPr>
          <a:xfrm>
            <a:off x="1514674" y="239107"/>
            <a:ext cx="9955379" cy="1384995"/>
          </a:xfrm>
          <a:prstGeom prst="rect">
            <a:avLst/>
          </a:prstGeom>
          <a:noFill/>
        </p:spPr>
        <p:txBody>
          <a:bodyPr wrap="square" rtlCol="0">
            <a:spAutoFit/>
          </a:bodyPr>
          <a:lstStyle/>
          <a:p>
            <a:r>
              <a:rPr kumimoji="1"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The purpose of this workshop is to provide information about formatting the document and the steps involved in submission and graduation.</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FD43CE6A-6FD1-4D7F-3D6C-4B1E9BF29B0B}"/>
              </a:ext>
            </a:extLst>
          </p:cNvPr>
          <p:cNvSpPr txBox="1"/>
          <p:nvPr/>
        </p:nvSpPr>
        <p:spPr>
          <a:xfrm>
            <a:off x="1517877" y="1721881"/>
            <a:ext cx="10349445" cy="6081665"/>
          </a:xfrm>
          <a:prstGeom prst="rect">
            <a:avLst/>
          </a:prstGeom>
          <a:noFill/>
        </p:spPr>
        <p:txBody>
          <a:bodyPr wrap="square" lIns="91440" tIns="45720" rIns="91440" bIns="45720" rtlCol="0" anchor="t">
            <a:spAutoFit/>
          </a:bodyPr>
          <a:lstStyle/>
          <a:p>
            <a:pPr marL="318770" indent="-318770" eaLnBrk="1" hangingPunct="1">
              <a:lnSpc>
                <a:spcPct val="90000"/>
              </a:lnSpc>
              <a:buClr>
                <a:srgbClr val="95B3D7"/>
              </a:buClr>
              <a:buFont typeface="Candara" charset="0"/>
              <a:buNone/>
            </a:pPr>
            <a:r>
              <a:rPr kumimoji="1"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Graduate Academic Affairs, Graduate Division</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32155" lvl="2" eaLnBrk="1" hangingPunct="1">
              <a:lnSpc>
                <a:spcPct val="150000"/>
              </a:lnSpc>
              <a:buClr>
                <a:srgbClr val="4471A6"/>
              </a:buClr>
            </a:pP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Amanda.Wong@ucr.edu</a:t>
            </a: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(A-H)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Trina.Elerts@ucr.edu</a:t>
            </a: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(I-P) </a:t>
            </a:r>
          </a:p>
          <a:p>
            <a:pPr marL="732155" lvl="2" eaLnBrk="1" hangingPunct="1">
              <a:lnSpc>
                <a:spcPct val="150000"/>
              </a:lnSpc>
              <a:buClr>
                <a:srgbClr val="4471A6"/>
              </a:buClr>
            </a:pP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Jessica.Renteria@ucr.edu</a:t>
            </a: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(Q-Z)</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32155" lvl="2" eaLnBrk="1" hangingPunct="1">
              <a:lnSpc>
                <a:spcPct val="150000"/>
              </a:lnSpc>
              <a:buClr>
                <a:srgbClr val="4471A6"/>
              </a:buClr>
            </a:pP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University Office Building, 951-827-3315</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32155" lvl="2" eaLnBrk="1" hangingPunct="1">
              <a:lnSpc>
                <a:spcPct val="150000"/>
              </a:lnSpc>
              <a:buClr>
                <a:srgbClr val="4471A6"/>
              </a:buClr>
            </a:pPr>
            <a:r>
              <a:rPr kumimoji="1" lang="en-US" sz="2800" dirty="0">
                <a:solidFill>
                  <a:schemeClr val="bg1"/>
                </a:solidFill>
                <a:latin typeface="Tahoma"/>
                <a:ea typeface="Tahoma"/>
                <a:cs typeface="Tahoma"/>
              </a:rPr>
              <a:t>GAA is open M-Th 8am-Noon, 1pm-5pm</a:t>
            </a:r>
            <a:endParaRPr lang="en-US" sz="2800" dirty="0">
              <a:solidFill>
                <a:schemeClr val="bg1"/>
              </a:solidFill>
              <a:latin typeface="Tahoma"/>
              <a:ea typeface="Tahoma"/>
              <a:cs typeface="Tahoma"/>
            </a:endParaRPr>
          </a:p>
          <a:p>
            <a:pPr marL="732155" lvl="2">
              <a:lnSpc>
                <a:spcPct val="150000"/>
              </a:lnSpc>
            </a:pPr>
            <a:r>
              <a:rPr lang="en-US" sz="2800" dirty="0">
                <a:solidFill>
                  <a:schemeClr val="bg1"/>
                </a:solidFill>
                <a:latin typeface="Tahoma"/>
                <a:ea typeface="Tahoma"/>
                <a:cs typeface="Tahoma"/>
              </a:rPr>
              <a:t>On Fridays, all Graduate Division staff work remotely</a:t>
            </a:r>
            <a:endParaRPr kumimoji="1" lang="en-US" sz="2800" dirty="0">
              <a:solidFill>
                <a:schemeClr val="bg1"/>
              </a:solidFill>
              <a:latin typeface="Tahoma"/>
              <a:ea typeface="Tahoma"/>
              <a:cs typeface="Tahoma"/>
            </a:endParaRPr>
          </a:p>
          <a:p>
            <a:pPr marL="732155" lvl="2" eaLnBrk="1" hangingPunct="1">
              <a:lnSpc>
                <a:spcPct val="150000"/>
              </a:lnSpc>
              <a:spcAft>
                <a:spcPts val="600"/>
              </a:spcAft>
              <a:buClr>
                <a:srgbClr val="4471A6"/>
              </a:buClr>
            </a:pPr>
            <a:r>
              <a:rPr kumimoji="1" lang="en-US"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https://graduate.ucr.edu/</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32155" lvl="2">
              <a:lnSpc>
                <a:spcPct val="150000"/>
              </a:lnSpc>
              <a:spcAft>
                <a:spcPts val="600"/>
              </a:spcAft>
            </a:pPr>
            <a:endParaRPr lang="en-US" sz="2800" dirty="0">
              <a:solidFill>
                <a:schemeClr val="bg1"/>
              </a:solidFill>
              <a:latin typeface="Tahoma"/>
              <a:ea typeface="Tahoma"/>
              <a:cs typeface="Tahoma"/>
            </a:endParaRPr>
          </a:p>
          <a:p>
            <a:endParaRPr lang="en-US" dirty="0">
              <a:ea typeface="Calibri" panose="020F0502020204030204"/>
              <a:cs typeface="Calibri" panose="020F0502020204030204"/>
            </a:endParaRPr>
          </a:p>
        </p:txBody>
      </p:sp>
      <p:pic>
        <p:nvPicPr>
          <p:cNvPr id="3" name="Graphic 2">
            <a:extLst>
              <a:ext uri="{FF2B5EF4-FFF2-40B4-BE49-F238E27FC236}">
                <a16:creationId xmlns:a16="http://schemas.microsoft.com/office/drawing/2014/main" id="{BE7315FF-05C6-214F-35F3-4CF8B2C0B8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11" y="1914960"/>
            <a:ext cx="444904" cy="203531"/>
          </a:xfrm>
          <a:prstGeom prst="rect">
            <a:avLst/>
          </a:prstGeom>
        </p:spPr>
      </p:pic>
      <p:grpSp>
        <p:nvGrpSpPr>
          <p:cNvPr id="17" name="Group 16">
            <a:extLst>
              <a:ext uri="{FF2B5EF4-FFF2-40B4-BE49-F238E27FC236}">
                <a16:creationId xmlns:a16="http://schemas.microsoft.com/office/drawing/2014/main" id="{5AE2C5C5-6BED-5A38-909C-F330DE978846}"/>
              </a:ext>
            </a:extLst>
          </p:cNvPr>
          <p:cNvGrpSpPr/>
          <p:nvPr/>
        </p:nvGrpSpPr>
        <p:grpSpPr>
          <a:xfrm>
            <a:off x="1716657" y="2446614"/>
            <a:ext cx="393003" cy="3406692"/>
            <a:chOff x="1517877" y="2759765"/>
            <a:chExt cx="393003" cy="3406692"/>
          </a:xfrm>
        </p:grpSpPr>
        <p:pic>
          <p:nvPicPr>
            <p:cNvPr id="9" name="Graphic 8">
              <a:extLst>
                <a:ext uri="{FF2B5EF4-FFF2-40B4-BE49-F238E27FC236}">
                  <a16:creationId xmlns:a16="http://schemas.microsoft.com/office/drawing/2014/main" id="{2D851168-C3A2-2B39-52AA-DCDE5F14CA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2759765"/>
              <a:ext cx="393003" cy="179788"/>
            </a:xfrm>
            <a:prstGeom prst="rect">
              <a:avLst/>
            </a:prstGeom>
          </p:spPr>
        </p:pic>
        <p:pic>
          <p:nvPicPr>
            <p:cNvPr id="10" name="Graphic 9">
              <a:extLst>
                <a:ext uri="{FF2B5EF4-FFF2-40B4-BE49-F238E27FC236}">
                  <a16:creationId xmlns:a16="http://schemas.microsoft.com/office/drawing/2014/main" id="{542EB748-0437-8674-E03E-68B3E8331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3429000"/>
              <a:ext cx="393003" cy="179788"/>
            </a:xfrm>
            <a:prstGeom prst="rect">
              <a:avLst/>
            </a:prstGeom>
          </p:spPr>
        </p:pic>
        <p:pic>
          <p:nvPicPr>
            <p:cNvPr id="12" name="Graphic 11">
              <a:extLst>
                <a:ext uri="{FF2B5EF4-FFF2-40B4-BE49-F238E27FC236}">
                  <a16:creationId xmlns:a16="http://schemas.microsoft.com/office/drawing/2014/main" id="{68EE1F86-769F-9F54-F687-B8BBF13FD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4098235"/>
              <a:ext cx="393003" cy="179788"/>
            </a:xfrm>
            <a:prstGeom prst="rect">
              <a:avLst/>
            </a:prstGeom>
          </p:spPr>
        </p:pic>
        <p:pic>
          <p:nvPicPr>
            <p:cNvPr id="13" name="Graphic 12">
              <a:extLst>
                <a:ext uri="{FF2B5EF4-FFF2-40B4-BE49-F238E27FC236}">
                  <a16:creationId xmlns:a16="http://schemas.microsoft.com/office/drawing/2014/main" id="{45A80838-24EB-4BD5-64BB-F56C57ED2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4707837"/>
              <a:ext cx="393003" cy="179788"/>
            </a:xfrm>
            <a:prstGeom prst="rect">
              <a:avLst/>
            </a:prstGeom>
          </p:spPr>
        </p:pic>
        <p:pic>
          <p:nvPicPr>
            <p:cNvPr id="14" name="Graphic 13">
              <a:extLst>
                <a:ext uri="{FF2B5EF4-FFF2-40B4-BE49-F238E27FC236}">
                  <a16:creationId xmlns:a16="http://schemas.microsoft.com/office/drawing/2014/main" id="{D0A72205-92D6-E660-DDCA-29E1557BEE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5277677"/>
              <a:ext cx="393003" cy="179788"/>
            </a:xfrm>
            <a:prstGeom prst="rect">
              <a:avLst/>
            </a:prstGeom>
          </p:spPr>
        </p:pic>
        <p:pic>
          <p:nvPicPr>
            <p:cNvPr id="15" name="Graphic 14">
              <a:extLst>
                <a:ext uri="{FF2B5EF4-FFF2-40B4-BE49-F238E27FC236}">
                  <a16:creationId xmlns:a16="http://schemas.microsoft.com/office/drawing/2014/main" id="{4EC4CCB3-F76F-9F42-C9BC-33EF1DD8A6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877" y="5986669"/>
              <a:ext cx="393003" cy="179788"/>
            </a:xfrm>
            <a:prstGeom prst="rect">
              <a:avLst/>
            </a:prstGeom>
          </p:spPr>
        </p:pic>
      </p:grpSp>
      <p:pic>
        <p:nvPicPr>
          <p:cNvPr id="16" name="Picture 15" descr="A qr code on a white background&#10;&#10;Description automatically generated">
            <a:extLst>
              <a:ext uri="{FF2B5EF4-FFF2-40B4-BE49-F238E27FC236}">
                <a16:creationId xmlns:a16="http://schemas.microsoft.com/office/drawing/2014/main" id="{B16E0AE2-398A-E8FC-88D3-6347E6F59D29}"/>
              </a:ext>
            </a:extLst>
          </p:cNvPr>
          <p:cNvPicPr>
            <a:picLocks noChangeAspect="1"/>
          </p:cNvPicPr>
          <p:nvPr/>
        </p:nvPicPr>
        <p:blipFill>
          <a:blip r:embed="rId10"/>
          <a:stretch>
            <a:fillRect/>
          </a:stretch>
        </p:blipFill>
        <p:spPr>
          <a:xfrm>
            <a:off x="9165021" y="2742663"/>
            <a:ext cx="1702520" cy="1641498"/>
          </a:xfrm>
          <a:prstGeom prst="rect">
            <a:avLst/>
          </a:prstGeom>
        </p:spPr>
      </p:pic>
      <p:pic>
        <p:nvPicPr>
          <p:cNvPr id="19" name="Graphic 18">
            <a:extLst>
              <a:ext uri="{FF2B5EF4-FFF2-40B4-BE49-F238E27FC236}">
                <a16:creationId xmlns:a16="http://schemas.microsoft.com/office/drawing/2014/main" id="{9683B1E8-EE7F-E4F5-704B-A0D4FBE55B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2482" y="6244468"/>
            <a:ext cx="393003" cy="210087"/>
          </a:xfrm>
          <a:prstGeom prst="rect">
            <a:avLst/>
          </a:prstGeom>
        </p:spPr>
      </p:pic>
    </p:spTree>
    <p:extLst>
      <p:ext uri="{BB962C8B-B14F-4D97-AF65-F5344CB8AC3E}">
        <p14:creationId xmlns:p14="http://schemas.microsoft.com/office/powerpoint/2010/main" val="58519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17600" y="627499"/>
            <a:ext cx="8559136" cy="553998"/>
          </a:xfrm>
          <a:prstGeom prst="rect">
            <a:avLst/>
          </a:prstGeom>
          <a:noFill/>
        </p:spPr>
        <p:txBody>
          <a:bodyPr wrap="square" lIns="0" tIns="0" rIns="0" bIns="0" rtlCol="0">
            <a:spAutoFit/>
          </a:bodyPr>
          <a:lstStyle/>
          <a:p>
            <a:r>
              <a:rPr lang="en-US" sz="3600" dirty="0">
                <a:solidFill>
                  <a:srgbClr val="003DA5"/>
                </a:solidFill>
                <a:latin typeface="Fira Sans Medium" panose="020B0503050000020004" pitchFamily="34" charset="0"/>
                <a:ea typeface="Fira Sans Medium" panose="020B0503050000020004" pitchFamily="34" charset="0"/>
              </a:rPr>
              <a:t>Filing Procedures</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6" name="TextBox 15">
            <a:extLst>
              <a:ext uri="{FF2B5EF4-FFF2-40B4-BE49-F238E27FC236}">
                <a16:creationId xmlns:a16="http://schemas.microsoft.com/office/drawing/2014/main" id="{8ABEED9E-6D42-6848-B093-DA24659404C5}"/>
              </a:ext>
            </a:extLst>
          </p:cNvPr>
          <p:cNvSpPr txBox="1"/>
          <p:nvPr/>
        </p:nvSpPr>
        <p:spPr>
          <a:xfrm>
            <a:off x="1821353" y="1862546"/>
            <a:ext cx="9357360" cy="3693319"/>
          </a:xfrm>
          <a:prstGeom prst="rect">
            <a:avLst/>
          </a:prstGeom>
          <a:noFill/>
        </p:spPr>
        <p:txBody>
          <a:bodyPr wrap="square" lIns="0" tIns="0" rIns="0" bIns="0" rtlCol="0" anchor="t">
            <a:spAutoFit/>
          </a:bodyPr>
          <a:lstStyle/>
          <a:p>
            <a:r>
              <a:rPr lang="en-US" sz="1600" b="1" u="sng" dirty="0">
                <a:latin typeface="Fira Sans"/>
                <a:ea typeface="Fira Sans" panose="020B0503050000020004" pitchFamily="34" charset="0"/>
              </a:rPr>
              <a:t>Step 1:</a:t>
            </a:r>
            <a:r>
              <a:rPr lang="en-US" sz="1600" b="1" dirty="0">
                <a:latin typeface="Fira Sans"/>
                <a:ea typeface="Fira Sans" panose="020B0503050000020004" pitchFamily="34" charset="0"/>
              </a:rPr>
              <a:t> Format Review: must be submitted by 5pm on the deadline date.</a:t>
            </a:r>
          </a:p>
          <a:p>
            <a:endParaRPr lang="en-US" sz="1600" dirty="0">
              <a:latin typeface="Fira Sans Book" panose="020B0503050000020004" pitchFamily="34" charset="0"/>
              <a:ea typeface="Fira Sans Book" panose="020B0503050000020004" pitchFamily="34" charset="0"/>
            </a:endParaRPr>
          </a:p>
          <a:p>
            <a:r>
              <a:rPr lang="en-US" sz="1600" b="1" dirty="0">
                <a:latin typeface="Fira Sans"/>
                <a:ea typeface="Fira Sans" panose="020B0503050000020004" pitchFamily="34" charset="0"/>
              </a:rPr>
              <a:t>Upload document as a pdf at the website listed above.</a:t>
            </a:r>
          </a:p>
          <a:p>
            <a:pPr lvl="1"/>
            <a:endParaRPr lang="en-US" sz="1600" dirty="0">
              <a:latin typeface="Fira Sans Book" panose="020B0503050000020004" pitchFamily="34" charset="0"/>
              <a:ea typeface="Fira Sans Book" panose="020B0503050000020004" pitchFamily="34" charset="0"/>
            </a:endParaRPr>
          </a:p>
          <a:p>
            <a:r>
              <a:rPr lang="en-US" sz="1600" b="1" dirty="0">
                <a:latin typeface="Fira Sans"/>
                <a:ea typeface="Fira Sans Book" panose="020B0503050000020004" pitchFamily="34" charset="0"/>
              </a:rPr>
              <a:t>Complete the </a:t>
            </a:r>
            <a:r>
              <a:rPr lang="en-US" sz="1600" b="1" u="sng" dirty="0">
                <a:latin typeface="Fira Sans"/>
                <a:ea typeface="Fira Sans Book" panose="020B0503050000020004" pitchFamily="34" charset="0"/>
              </a:rPr>
              <a:t>entire process at the ETD Admin website</a:t>
            </a:r>
            <a:r>
              <a:rPr lang="en-US" sz="1600" b="1" dirty="0">
                <a:latin typeface="Fira Sans"/>
                <a:ea typeface="Fira Sans Book" panose="020B0503050000020004" pitchFamily="34" charset="0"/>
              </a:rPr>
              <a:t>. </a:t>
            </a:r>
          </a:p>
          <a:p>
            <a:r>
              <a:rPr lang="en-US" sz="1600" dirty="0">
                <a:latin typeface="Fira Sans Book"/>
                <a:ea typeface="Fira Sans Book" panose="020B0503050000020004" pitchFamily="34" charset="0"/>
              </a:rPr>
              <a:t>Be sure to click SUBMIT at the end of the process.  This DOES NOT submit the document to the publisher, it only sends an email to GAA so that we can review the document.</a:t>
            </a:r>
            <a:br>
              <a:rPr lang="en-US" sz="1600" dirty="0">
                <a:latin typeface="Fira Sans Book" panose="020B0503050000020004" pitchFamily="34" charset="0"/>
                <a:ea typeface="Fira Sans Book" panose="020B0503050000020004" pitchFamily="34" charset="0"/>
              </a:rPr>
            </a:br>
            <a:r>
              <a:rPr lang="en-US" sz="1600" dirty="0">
                <a:latin typeface="Fira Sans Book"/>
                <a:ea typeface="Fira Sans Book" panose="020B0503050000020004" pitchFamily="34" charset="0"/>
              </a:rPr>
              <a:t>Frequently Asked Questions about submission: </a:t>
            </a:r>
            <a:r>
              <a:rPr lang="en-US" sz="1600" dirty="0">
                <a:solidFill>
                  <a:srgbClr val="1F497D"/>
                </a:solidFill>
                <a:latin typeface="Candara"/>
                <a:cs typeface="American Typewriter" charset="0"/>
                <a:hlinkClick r:id="rId5"/>
              </a:rPr>
              <a:t>https://graduate.ucr.edu/proquest-etd-faqs</a:t>
            </a:r>
            <a:r>
              <a:rPr lang="en-US" sz="1600" dirty="0">
                <a:solidFill>
                  <a:srgbClr val="1F497D"/>
                </a:solidFill>
                <a:latin typeface="Candara"/>
                <a:cs typeface="American Typewriter" charset="0"/>
              </a:rPr>
              <a:t>.</a:t>
            </a:r>
            <a:endParaRPr lang="en-US" sz="1600" dirty="0">
              <a:latin typeface="Candara"/>
              <a:ea typeface="Fira Sans Book" panose="020B0503050000020004" pitchFamily="34" charset="0"/>
            </a:endParaRPr>
          </a:p>
          <a:p>
            <a:pPr lvl="1"/>
            <a:endParaRPr lang="en-US" sz="1600" dirty="0">
              <a:latin typeface="Fira Sans Book" panose="020B0503050000020004" pitchFamily="34" charset="0"/>
              <a:ea typeface="Fira Sans Book" panose="020B0503050000020004" pitchFamily="34" charset="0"/>
            </a:endParaRPr>
          </a:p>
          <a:p>
            <a:r>
              <a:rPr lang="en-US" sz="1600" b="1" dirty="0">
                <a:latin typeface="Fira Sans"/>
                <a:ea typeface="Fira Sans Book" panose="020B0503050000020004" pitchFamily="34" charset="0"/>
              </a:rPr>
              <a:t>Order copies of your manuscript from ProQuest (optional).</a:t>
            </a:r>
          </a:p>
          <a:p>
            <a:pPr lvl="1"/>
            <a:r>
              <a:rPr lang="en-US" sz="1600" dirty="0">
                <a:latin typeface="Fira Sans Book"/>
                <a:ea typeface="Fira Sans Book" panose="020B0503050000020004" pitchFamily="34" charset="0"/>
              </a:rPr>
              <a:t>You will not be able to add or change your orders after this initial submission.</a:t>
            </a:r>
          </a:p>
          <a:p>
            <a:pPr lvl="1"/>
            <a:endParaRPr lang="en-US" sz="1600" dirty="0">
              <a:latin typeface="Fira Sans Book" panose="020B0503050000020004" pitchFamily="34" charset="0"/>
              <a:ea typeface="Fira Sans Book" panose="020B0503050000020004" pitchFamily="34" charset="0"/>
            </a:endParaRPr>
          </a:p>
          <a:p>
            <a:r>
              <a:rPr lang="en-US" sz="1600" b="1" dirty="0">
                <a:latin typeface="Fira Sans"/>
                <a:ea typeface="Fira Sans Book" panose="020B0503050000020004" pitchFamily="34" charset="0"/>
              </a:rPr>
              <a:t>GAA will respond to your format review upload via ProQuest (by email).</a:t>
            </a:r>
          </a:p>
          <a:p>
            <a:pPr lvl="1"/>
            <a:r>
              <a:rPr lang="en-US" sz="1600" dirty="0">
                <a:latin typeface="Fira Sans Book"/>
                <a:ea typeface="Fira Sans Book" panose="020B0503050000020004" pitchFamily="34" charset="0"/>
              </a:rPr>
              <a:t>The email will explain the steps for graduation and list the format changes that must be made.</a:t>
            </a:r>
          </a:p>
          <a:p>
            <a:pPr lvl="1"/>
            <a:r>
              <a:rPr lang="en-US" sz="1600" dirty="0">
                <a:latin typeface="Fira Sans Book"/>
                <a:ea typeface="Fira Sans Book" panose="020B0503050000020004" pitchFamily="34" charset="0"/>
              </a:rPr>
              <a:t>You can wait to upload again when you have the final document prepared with format and content changes.</a:t>
            </a: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0960" y="1965063"/>
            <a:ext cx="280946" cy="128525"/>
          </a:xfrm>
          <a:prstGeom prst="rect">
            <a:avLst/>
          </a:prstGeom>
        </p:spPr>
      </p:pic>
      <p:sp>
        <p:nvSpPr>
          <p:cNvPr id="3" name="TextBox 2">
            <a:extLst>
              <a:ext uri="{FF2B5EF4-FFF2-40B4-BE49-F238E27FC236}">
                <a16:creationId xmlns:a16="http://schemas.microsoft.com/office/drawing/2014/main" id="{F46F5070-532B-3F51-9F88-D30B6F4D9F02}"/>
              </a:ext>
            </a:extLst>
          </p:cNvPr>
          <p:cNvSpPr txBox="1"/>
          <p:nvPr/>
        </p:nvSpPr>
        <p:spPr>
          <a:xfrm>
            <a:off x="1270000" y="1186299"/>
            <a:ext cx="9804400" cy="430887"/>
          </a:xfrm>
          <a:prstGeom prst="rect">
            <a:avLst/>
          </a:prstGeom>
          <a:noFill/>
        </p:spPr>
        <p:txBody>
          <a:bodyPr wrap="square" lIns="0" tIns="0" rIns="0" bIns="0" rtlCol="0">
            <a:spAutoFit/>
          </a:bodyPr>
          <a:lstStyle/>
          <a:p>
            <a:r>
              <a:rPr lang="en-US" sz="2800" dirty="0">
                <a:solidFill>
                  <a:srgbClr val="003DA5"/>
                </a:solidFill>
                <a:latin typeface="Fira Sans Medium" panose="020B0503050000020004" pitchFamily="34" charset="0"/>
                <a:ea typeface="Fira Sans Medium" panose="020B0503050000020004" pitchFamily="34" charset="0"/>
              </a:rPr>
              <a:t>UPLOAD TO: </a:t>
            </a:r>
            <a:r>
              <a:rPr lang="en-US" sz="2800" dirty="0">
                <a:solidFill>
                  <a:srgbClr val="1F497D"/>
                </a:solidFill>
                <a:latin typeface="Candara" charset="0"/>
                <a:ea typeface="ＭＳ Ｐゴシック" charset="0"/>
                <a:cs typeface="American Typewriter" charset="0"/>
                <a:hlinkClick r:id="rId6"/>
              </a:rPr>
              <a:t>http://www.etdadmin.com/ucr</a:t>
            </a:r>
            <a:endParaRPr lang="en-US" sz="2800" dirty="0">
              <a:solidFill>
                <a:srgbClr val="1F497D"/>
              </a:solidFill>
              <a:latin typeface="Candara" charset="0"/>
              <a:ea typeface="ＭＳ Ｐゴシック" charset="0"/>
              <a:cs typeface="American Typewriter" charset="0"/>
            </a:endParaRPr>
          </a:p>
        </p:txBody>
      </p:sp>
      <p:pic>
        <p:nvPicPr>
          <p:cNvPr id="5" name="Picture 4" descr="A qr code on a white background&#10;&#10;Description automatically generated">
            <a:extLst>
              <a:ext uri="{FF2B5EF4-FFF2-40B4-BE49-F238E27FC236}">
                <a16:creationId xmlns:a16="http://schemas.microsoft.com/office/drawing/2014/main" id="{9379D722-20CC-11EA-8831-A12B7DFBD4E2}"/>
              </a:ext>
            </a:extLst>
          </p:cNvPr>
          <p:cNvPicPr>
            <a:picLocks noChangeAspect="1"/>
          </p:cNvPicPr>
          <p:nvPr/>
        </p:nvPicPr>
        <p:blipFill>
          <a:blip r:embed="rId7"/>
          <a:stretch>
            <a:fillRect/>
          </a:stretch>
        </p:blipFill>
        <p:spPr>
          <a:xfrm>
            <a:off x="9367177" y="435338"/>
            <a:ext cx="1701800" cy="1670050"/>
          </a:xfrm>
          <a:prstGeom prst="rect">
            <a:avLst/>
          </a:prstGeom>
        </p:spPr>
      </p:pic>
    </p:spTree>
    <p:extLst>
      <p:ext uri="{BB962C8B-B14F-4D97-AF65-F5344CB8AC3E}">
        <p14:creationId xmlns:p14="http://schemas.microsoft.com/office/powerpoint/2010/main" val="354310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117600" y="627499"/>
            <a:ext cx="8559136" cy="553998"/>
          </a:xfrm>
          <a:prstGeom prst="rect">
            <a:avLst/>
          </a:prstGeom>
          <a:noFill/>
        </p:spPr>
        <p:txBody>
          <a:bodyPr wrap="square" lIns="0" tIns="0" rIns="0" bIns="0" rtlCol="0">
            <a:spAutoFit/>
          </a:bodyPr>
          <a:lstStyle/>
          <a:p>
            <a:r>
              <a:rPr lang="en-US" sz="3600" dirty="0">
                <a:solidFill>
                  <a:srgbClr val="003DA5"/>
                </a:solidFill>
                <a:latin typeface="Fira Sans Medium" panose="020B0503050000020004" pitchFamily="34" charset="0"/>
                <a:ea typeface="Fira Sans Medium" panose="020B0503050000020004" pitchFamily="34" charset="0"/>
              </a:rPr>
              <a:t>Filing Procedures</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6" name="TextBox 15">
            <a:extLst>
              <a:ext uri="{FF2B5EF4-FFF2-40B4-BE49-F238E27FC236}">
                <a16:creationId xmlns:a16="http://schemas.microsoft.com/office/drawing/2014/main" id="{8ABEED9E-6D42-6848-B093-DA24659404C5}"/>
              </a:ext>
            </a:extLst>
          </p:cNvPr>
          <p:cNvSpPr txBox="1"/>
          <p:nvPr/>
        </p:nvSpPr>
        <p:spPr>
          <a:xfrm>
            <a:off x="1717040" y="1421292"/>
            <a:ext cx="9357360" cy="4708981"/>
          </a:xfrm>
          <a:prstGeom prst="rect">
            <a:avLst/>
          </a:prstGeom>
          <a:noFill/>
        </p:spPr>
        <p:txBody>
          <a:bodyPr wrap="square" lIns="0" tIns="0" rIns="0" bIns="0" rtlCol="0">
            <a:spAutoFit/>
          </a:bodyPr>
          <a:lstStyle/>
          <a:p>
            <a:r>
              <a:rPr lang="en-US" sz="2400" b="1" u="sng" dirty="0">
                <a:latin typeface="Fira Sans" panose="020B0503050000020004" pitchFamily="34" charset="0"/>
                <a:ea typeface="Fira Sans" panose="020B0503050000020004" pitchFamily="34" charset="0"/>
              </a:rPr>
              <a:t>Step 2:</a:t>
            </a:r>
            <a:r>
              <a:rPr lang="en-US" sz="2400" b="1" dirty="0">
                <a:latin typeface="Fira Sans" panose="020B0503050000020004" pitchFamily="34" charset="0"/>
                <a:ea typeface="Fira Sans" panose="020B0503050000020004" pitchFamily="34" charset="0"/>
              </a:rPr>
              <a:t> Final Defense and Signature Approval Page</a:t>
            </a:r>
          </a:p>
          <a:p>
            <a:r>
              <a:rPr lang="en-US" sz="2400" b="1" dirty="0">
                <a:latin typeface="Fira Sans" panose="020B0503050000020004" pitchFamily="34" charset="0"/>
                <a:ea typeface="Fira Sans" panose="020B0503050000020004" pitchFamily="34" charset="0"/>
              </a:rPr>
              <a:t>    </a:t>
            </a:r>
            <a:r>
              <a:rPr lang="en-US" sz="2000" b="1" u="sng" dirty="0">
                <a:latin typeface="Fira Sans" panose="020B0503050000020004" pitchFamily="34" charset="0"/>
                <a:ea typeface="Fira Sans" panose="020B0503050000020004" pitchFamily="34" charset="0"/>
              </a:rPr>
              <a:t>Step 2a:</a:t>
            </a:r>
            <a:r>
              <a:rPr lang="en-US" sz="2000" b="1" dirty="0">
                <a:latin typeface="Fira Sans" panose="020B0503050000020004" pitchFamily="34" charset="0"/>
                <a:ea typeface="Fira Sans" panose="020B0503050000020004" pitchFamily="34" charset="0"/>
              </a:rPr>
              <a:t> Surveys for PhD students only</a:t>
            </a:r>
          </a:p>
          <a:p>
            <a:pPr lvl="1"/>
            <a:endParaRPr lang="en-US" dirty="0">
              <a:latin typeface="Fira Sans Book" panose="020B0503050000020004" pitchFamily="34" charset="0"/>
              <a:ea typeface="Fira Sans Book" panose="020B0503050000020004" pitchFamily="34" charset="0"/>
            </a:endParaRPr>
          </a:p>
          <a:p>
            <a:pPr lvl="1"/>
            <a:r>
              <a:rPr lang="en-US" b="1" dirty="0">
                <a:latin typeface="Fira Sans" panose="020B0503050000020004" pitchFamily="34" charset="0"/>
                <a:ea typeface="Fira Sans" panose="020B0503050000020004" pitchFamily="34" charset="0"/>
              </a:rPr>
              <a:t>Must be received by GAA via </a:t>
            </a:r>
            <a:r>
              <a:rPr lang="en-US" b="1" dirty="0" err="1">
                <a:latin typeface="Fira Sans" panose="020B0503050000020004" pitchFamily="34" charset="0"/>
                <a:ea typeface="Fira Sans" panose="020B0503050000020004" pitchFamily="34" charset="0"/>
              </a:rPr>
              <a:t>R’Grad</a:t>
            </a:r>
            <a:r>
              <a:rPr lang="en-US" b="1" dirty="0">
                <a:latin typeface="Fira Sans" panose="020B0503050000020004" pitchFamily="34" charset="0"/>
                <a:ea typeface="Fira Sans" panose="020B0503050000020004" pitchFamily="34" charset="0"/>
              </a:rPr>
              <a:t> by Noon on the deadline day.</a:t>
            </a:r>
          </a:p>
          <a:p>
            <a:pPr lvl="2"/>
            <a:endParaRPr lang="en-US" dirty="0">
              <a:latin typeface="Fira Sans Book" panose="020B0503050000020004" pitchFamily="34" charset="0"/>
              <a:ea typeface="Fira Sans Book" panose="020B0503050000020004" pitchFamily="34" charset="0"/>
            </a:endParaRPr>
          </a:p>
          <a:p>
            <a:pPr lvl="1"/>
            <a:r>
              <a:rPr lang="en-US" b="1" dirty="0">
                <a:latin typeface="Fira Sans" panose="020B0503050000020004" pitchFamily="34" charset="0"/>
                <a:ea typeface="Fira Sans Book" panose="020B0503050000020004" pitchFamily="34" charset="0"/>
              </a:rPr>
              <a:t>Filing Resources page </a:t>
            </a:r>
            <a:r>
              <a:rPr lang="en-US" b="1" dirty="0">
                <a:latin typeface="Fira Sans" panose="020B0503050000020004" pitchFamily="34" charset="0"/>
                <a:ea typeface="Fira Sans Book" panose="020B0503050000020004" pitchFamily="34" charset="0"/>
                <a:hlinkClick r:id="rId5"/>
              </a:rPr>
              <a:t>https://graduate.ucr.edu/filing-resources</a:t>
            </a:r>
            <a:endParaRPr lang="en-US" b="1" dirty="0">
              <a:latin typeface="Fira Sans" panose="020B0503050000020004" pitchFamily="34" charset="0"/>
              <a:ea typeface="Fira Sans Book" panose="020B0503050000020004" pitchFamily="34" charset="0"/>
            </a:endParaRPr>
          </a:p>
          <a:p>
            <a:pPr lvl="1"/>
            <a:r>
              <a:rPr lang="en-US" dirty="0">
                <a:latin typeface="Fira Sans" panose="020B0503050000020004" pitchFamily="34" charset="0"/>
                <a:ea typeface="Fira Sans Book" panose="020B0503050000020004" pitchFamily="34" charset="0"/>
              </a:rPr>
              <a:t>	PhD students complete two surveys found here</a:t>
            </a:r>
          </a:p>
          <a:p>
            <a:pPr lvl="1"/>
            <a:endParaRPr lang="en-US" dirty="0">
              <a:latin typeface="Fira Sans Book" panose="020B0503050000020004" pitchFamily="34" charset="0"/>
              <a:ea typeface="Fira Sans Book" panose="020B0503050000020004" pitchFamily="34" charset="0"/>
            </a:endParaRPr>
          </a:p>
          <a:p>
            <a:r>
              <a:rPr lang="en-US" sz="2400" b="1" u="sng" dirty="0">
                <a:latin typeface="Fira Sans" panose="020B0503050000020004" pitchFamily="34" charset="0"/>
                <a:ea typeface="Fira Sans" panose="020B0503050000020004" pitchFamily="34" charset="0"/>
              </a:rPr>
              <a:t>Step 3:</a:t>
            </a:r>
            <a:r>
              <a:rPr lang="en-US" sz="2400" b="1" dirty="0">
                <a:latin typeface="Fira Sans" panose="020B0503050000020004" pitchFamily="34" charset="0"/>
                <a:ea typeface="Fira Sans" panose="020B0503050000020004" pitchFamily="34" charset="0"/>
              </a:rPr>
              <a:t> Upload the final version of the manuscript</a:t>
            </a:r>
          </a:p>
          <a:p>
            <a:pPr lvl="1"/>
            <a:endParaRPr lang="en-US" dirty="0">
              <a:latin typeface="Fira Sans Book" panose="020B0503050000020004" pitchFamily="34" charset="0"/>
              <a:ea typeface="Fira Sans Book" panose="020B0503050000020004" pitchFamily="34" charset="0"/>
            </a:endParaRPr>
          </a:p>
          <a:p>
            <a:pPr lvl="1"/>
            <a:r>
              <a:rPr lang="en-US" b="1" dirty="0">
                <a:latin typeface="Fira Sans" panose="020B0503050000020004" pitchFamily="34" charset="0"/>
                <a:ea typeface="Fira Sans Book" panose="020B0503050000020004" pitchFamily="34" charset="0"/>
              </a:rPr>
              <a:t>Follow the instructions given in the format review email to upload to your original ProQuest account.</a:t>
            </a:r>
          </a:p>
          <a:p>
            <a:pPr lvl="1"/>
            <a:endParaRPr lang="en-US" b="1" dirty="0">
              <a:latin typeface="Fira Sans" panose="020B0503050000020004" pitchFamily="34" charset="0"/>
              <a:ea typeface="Fira Sans Book" panose="020B0503050000020004" pitchFamily="34" charset="0"/>
            </a:endParaRPr>
          </a:p>
          <a:p>
            <a:pPr lvl="1"/>
            <a:r>
              <a:rPr lang="en-US" b="1" dirty="0">
                <a:latin typeface="Fira Sans" panose="020B0503050000020004" pitchFamily="34" charset="0"/>
                <a:ea typeface="Fira Sans Book" panose="020B0503050000020004" pitchFamily="34" charset="0"/>
              </a:rPr>
              <a:t>Upload must be completed by Noon on the deadline day.  </a:t>
            </a:r>
          </a:p>
          <a:p>
            <a:pPr lvl="2"/>
            <a:r>
              <a:rPr lang="en-US" dirty="0">
                <a:latin typeface="Fira Sans Book" panose="020B0503050000020004" pitchFamily="34" charset="0"/>
                <a:ea typeface="Fira Sans Book" panose="020B0503050000020004" pitchFamily="34" charset="0"/>
              </a:rPr>
              <a:t>Be sure to leave yourself enough time prior to the Noon deadline in case you experience unexpected challenges.</a:t>
            </a: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0960" y="1509234"/>
            <a:ext cx="280946" cy="128525"/>
          </a:xfrm>
          <a:prstGeom prst="rect">
            <a:avLst/>
          </a:prstGeom>
        </p:spPr>
      </p:pic>
      <p:pic>
        <p:nvPicPr>
          <p:cNvPr id="2" name="Graphic 1">
            <a:extLst>
              <a:ext uri="{FF2B5EF4-FFF2-40B4-BE49-F238E27FC236}">
                <a16:creationId xmlns:a16="http://schemas.microsoft.com/office/drawing/2014/main" id="{826AB6A3-3E6E-4AE4-BDFF-4DE08BB19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600" y="3928690"/>
            <a:ext cx="280946" cy="128525"/>
          </a:xfrm>
          <a:prstGeom prst="rect">
            <a:avLst/>
          </a:prstGeom>
        </p:spPr>
      </p:pic>
    </p:spTree>
    <p:extLst>
      <p:ext uri="{BB962C8B-B14F-4D97-AF65-F5344CB8AC3E}">
        <p14:creationId xmlns:p14="http://schemas.microsoft.com/office/powerpoint/2010/main" val="388707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5527" y="69045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591047" y="932104"/>
            <a:ext cx="10991353" cy="553998"/>
          </a:xfrm>
          <a:prstGeom prst="rect">
            <a:avLst/>
          </a:prstGeom>
          <a:noFill/>
        </p:spPr>
        <p:txBody>
          <a:bodyPr wrap="square" lIns="0" tIns="0" rIns="0" bIns="0" rtlCol="0">
            <a:spAutoFit/>
          </a:bodyPr>
          <a:lstStyle/>
          <a:p>
            <a:pPr algn="ctr"/>
            <a:r>
              <a:rPr lang="en-US" sz="3600" dirty="0">
                <a:solidFill>
                  <a:srgbClr val="003DA5"/>
                </a:solidFill>
                <a:latin typeface="Fira Sans Medium" panose="020B0503050000020004" pitchFamily="34" charset="0"/>
                <a:ea typeface="Fira Sans Medium" panose="020B0503050000020004" pitchFamily="34" charset="0"/>
              </a:rPr>
              <a:t>Final Defense Form and Signature Approval Page</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4" name="TextBox 13">
            <a:extLst>
              <a:ext uri="{FF2B5EF4-FFF2-40B4-BE49-F238E27FC236}">
                <a16:creationId xmlns:a16="http://schemas.microsoft.com/office/drawing/2014/main" id="{8C54E437-EA05-A44F-B1C1-0CE07AECBE97}"/>
              </a:ext>
            </a:extLst>
          </p:cNvPr>
          <p:cNvSpPr txBox="1"/>
          <p:nvPr/>
        </p:nvSpPr>
        <p:spPr>
          <a:xfrm>
            <a:off x="609600" y="1606159"/>
            <a:ext cx="10972800" cy="307777"/>
          </a:xfrm>
          <a:prstGeom prst="rect">
            <a:avLst/>
          </a:prstGeom>
          <a:noFill/>
        </p:spPr>
        <p:txBody>
          <a:bodyPr wrap="square" lIns="0" tIns="0" rIns="0" bIns="0" rtlCol="0">
            <a:spAutoFit/>
          </a:bodyPr>
          <a:lstStyle/>
          <a:p>
            <a:pPr algn="ctr"/>
            <a:r>
              <a:rPr lang="en-US" sz="2000" dirty="0">
                <a:solidFill>
                  <a:schemeClr val="accent1">
                    <a:lumMod val="75000"/>
                  </a:schemeClr>
                </a:solidFill>
                <a:latin typeface="+mn-lt"/>
                <a:hlinkClick r:id="rId5"/>
              </a:rPr>
              <a:t>https://graduate.ucr.edu/petitions-and-forms</a:t>
            </a:r>
            <a:endParaRPr lang="en-US" sz="2000" dirty="0">
              <a:solidFill>
                <a:srgbClr val="1F497D"/>
              </a:solidFill>
              <a:latin typeface="Candara" charset="0"/>
              <a:ea typeface="ＭＳ Ｐゴシック" charset="0"/>
              <a:cs typeface="American Typewriter" charset="0"/>
            </a:endParaRPr>
          </a:p>
        </p:txBody>
      </p:sp>
      <p:cxnSp>
        <p:nvCxnSpPr>
          <p:cNvPr id="33" name="Straight Connector 32">
            <a:extLst>
              <a:ext uri="{FF2B5EF4-FFF2-40B4-BE49-F238E27FC236}">
                <a16:creationId xmlns:a16="http://schemas.microsoft.com/office/drawing/2014/main" id="{C566B052-01BF-6F46-9B64-BE01F24D681B}"/>
              </a:ext>
            </a:extLst>
          </p:cNvPr>
          <p:cNvCxnSpPr>
            <a:cxnSpLocks/>
          </p:cNvCxnSpPr>
          <p:nvPr/>
        </p:nvCxnSpPr>
        <p:spPr>
          <a:xfrm>
            <a:off x="1080418" y="3940058"/>
            <a:ext cx="3913806" cy="0"/>
          </a:xfrm>
          <a:prstGeom prst="line">
            <a:avLst/>
          </a:prstGeom>
          <a:ln w="12700">
            <a:solidFill>
              <a:srgbClr val="003DA5"/>
            </a:solidFill>
          </a:ln>
        </p:spPr>
        <p:style>
          <a:lnRef idx="1">
            <a:schemeClr val="accent1"/>
          </a:lnRef>
          <a:fillRef idx="0">
            <a:schemeClr val="accent1"/>
          </a:fillRef>
          <a:effectRef idx="0">
            <a:schemeClr val="accent1"/>
          </a:effectRef>
          <a:fontRef idx="minor">
            <a:schemeClr val="tx1"/>
          </a:fontRef>
        </p:style>
      </p:cxnSp>
      <p:pic>
        <p:nvPicPr>
          <p:cNvPr id="6" name="Picture 5" descr="A person standing at a podium with hands clapping&#10;&#10;Description automatically generated">
            <a:extLst>
              <a:ext uri="{FF2B5EF4-FFF2-40B4-BE49-F238E27FC236}">
                <a16:creationId xmlns:a16="http://schemas.microsoft.com/office/drawing/2014/main" id="{965C3DEC-32B8-B84B-0A12-DECEB86FCA47}"/>
              </a:ext>
            </a:extLst>
          </p:cNvPr>
          <p:cNvPicPr>
            <a:picLocks noChangeAspect="1"/>
          </p:cNvPicPr>
          <p:nvPr/>
        </p:nvPicPr>
        <p:blipFill>
          <a:blip r:embed="rId6"/>
          <a:stretch>
            <a:fillRect/>
          </a:stretch>
        </p:blipFill>
        <p:spPr>
          <a:xfrm>
            <a:off x="1334422" y="2098825"/>
            <a:ext cx="3376926" cy="1759042"/>
          </a:xfrm>
          <a:prstGeom prst="rect">
            <a:avLst/>
          </a:prstGeom>
        </p:spPr>
      </p:pic>
      <p:sp>
        <p:nvSpPr>
          <p:cNvPr id="9" name="TextBox 8">
            <a:extLst>
              <a:ext uri="{FF2B5EF4-FFF2-40B4-BE49-F238E27FC236}">
                <a16:creationId xmlns:a16="http://schemas.microsoft.com/office/drawing/2014/main" id="{6E7F019A-BBE4-CFBB-238D-28FD331ADE8E}"/>
              </a:ext>
            </a:extLst>
          </p:cNvPr>
          <p:cNvSpPr txBox="1"/>
          <p:nvPr/>
        </p:nvSpPr>
        <p:spPr>
          <a:xfrm>
            <a:off x="493929" y="4042756"/>
            <a:ext cx="5057912" cy="2185214"/>
          </a:xfrm>
          <a:prstGeom prst="rect">
            <a:avLst/>
          </a:prstGeom>
          <a:noFill/>
        </p:spPr>
        <p:txBody>
          <a:bodyPr wrap="square" lIns="0" tIns="0" rIns="0" bIns="0" rtlCol="0">
            <a:spAutoFit/>
          </a:bodyPr>
          <a:lstStyle/>
          <a:p>
            <a:pPr algn="ctr"/>
            <a:r>
              <a:rPr lang="en-US" sz="3400" b="1" dirty="0">
                <a:solidFill>
                  <a:srgbClr val="003DA5"/>
                </a:solidFill>
                <a:latin typeface="Fira Sans" panose="020B0503050000020004" pitchFamily="34" charset="0"/>
                <a:ea typeface="Fira Sans" panose="020B0503050000020004" pitchFamily="34" charset="0"/>
              </a:rPr>
              <a:t>Final Defense Form</a:t>
            </a:r>
            <a:br>
              <a:rPr lang="en-US" sz="3400" b="1" dirty="0">
                <a:solidFill>
                  <a:srgbClr val="003DA5"/>
                </a:solidFill>
                <a:latin typeface="Fira Sans" panose="020B0503050000020004" pitchFamily="34" charset="0"/>
                <a:ea typeface="Fira Sans" panose="020B0503050000020004" pitchFamily="34" charset="0"/>
              </a:rPr>
            </a:br>
            <a:endParaRPr lang="en-US" sz="1000" b="1" dirty="0">
              <a:solidFill>
                <a:srgbClr val="003DA5"/>
              </a:solidFill>
              <a:latin typeface="Fira Sans" panose="020B0503050000020004" pitchFamily="34" charset="0"/>
              <a:ea typeface="Fira Sans" panose="020B0503050000020004" pitchFamily="34" charset="0"/>
            </a:endParaRPr>
          </a:p>
          <a:p>
            <a:pPr algn="ctr"/>
            <a:r>
              <a:rPr lang="en-US" b="1" dirty="0">
                <a:latin typeface="Fira Sans" panose="020B0503050000020004" pitchFamily="34" charset="0"/>
                <a:ea typeface="Fira Sans" panose="020B0503050000020004" pitchFamily="34" charset="0"/>
              </a:rPr>
              <a:t>Form is submitted electronically via </a:t>
            </a:r>
            <a:r>
              <a:rPr lang="en-US" b="1" dirty="0" err="1">
                <a:latin typeface="Fira Sans" panose="020B0503050000020004" pitchFamily="34" charset="0"/>
                <a:ea typeface="Fira Sans" panose="020B0503050000020004" pitchFamily="34" charset="0"/>
              </a:rPr>
              <a:t>R’Grad</a:t>
            </a:r>
            <a:endParaRPr lang="en-US" b="1" dirty="0">
              <a:latin typeface="Fira Sans" panose="020B0503050000020004" pitchFamily="34" charset="0"/>
              <a:ea typeface="Fira Sans" panose="020B0503050000020004" pitchFamily="34" charset="0"/>
            </a:endParaRPr>
          </a:p>
          <a:p>
            <a:pPr algn="ctr"/>
            <a:r>
              <a:rPr lang="en-US" sz="1600" dirty="0">
                <a:latin typeface="Fira Sans" panose="020B0503050000020004" pitchFamily="34" charset="0"/>
                <a:ea typeface="Fira Sans Book" panose="020B0503050000020004" pitchFamily="34" charset="0"/>
              </a:rPr>
              <a:t>Signifies that you completed the final defense</a:t>
            </a:r>
            <a:br>
              <a:rPr lang="en-US" sz="1400" dirty="0">
                <a:latin typeface="Fira Sans" panose="020B0503050000020004" pitchFamily="34" charset="0"/>
                <a:ea typeface="Fira Sans Book" panose="020B0503050000020004" pitchFamily="34" charset="0"/>
              </a:rPr>
            </a:br>
            <a:endParaRPr lang="en-US" sz="1200" dirty="0">
              <a:latin typeface="Fira Sans" panose="020B0503050000020004" pitchFamily="34" charset="0"/>
              <a:ea typeface="Fira Sans Book" panose="020B0503050000020004" pitchFamily="34" charset="0"/>
            </a:endParaRPr>
          </a:p>
          <a:p>
            <a:pPr algn="ctr"/>
            <a:r>
              <a:rPr lang="en-US" b="1" dirty="0">
                <a:latin typeface="Fira Sans" panose="020B0503050000020004" pitchFamily="34" charset="0"/>
                <a:ea typeface="Fira Sans Book" panose="020B0503050000020004" pitchFamily="34" charset="0"/>
              </a:rPr>
              <a:t>The electronic form is the official version  </a:t>
            </a:r>
            <a:br>
              <a:rPr lang="en-US" b="1" dirty="0">
                <a:latin typeface="Fira Sans" panose="020B0503050000020004" pitchFamily="34" charset="0"/>
                <a:ea typeface="Fira Sans Book" panose="020B0503050000020004" pitchFamily="34" charset="0"/>
              </a:rPr>
            </a:br>
            <a:r>
              <a:rPr lang="en-US" sz="1600" dirty="0">
                <a:latin typeface="Fira Sans Book" panose="020B0503050000020004" pitchFamily="34" charset="0"/>
                <a:ea typeface="Fira Sans Book" panose="020B0503050000020004" pitchFamily="34" charset="0"/>
              </a:rPr>
              <a:t>No hard copy signatures are required </a:t>
            </a:r>
            <a:br>
              <a:rPr lang="en-US" sz="1600" dirty="0">
                <a:latin typeface="Fira Sans Book" panose="020B0503050000020004" pitchFamily="34" charset="0"/>
                <a:ea typeface="Fira Sans Book" panose="020B0503050000020004" pitchFamily="34" charset="0"/>
              </a:rPr>
            </a:br>
            <a:endParaRPr lang="en-US" sz="1600" dirty="0">
              <a:latin typeface="Fira Sans Book" panose="020B0503050000020004" pitchFamily="34" charset="0"/>
              <a:ea typeface="Fira Sans Book" panose="020B0503050000020004" pitchFamily="34" charset="0"/>
            </a:endParaRPr>
          </a:p>
        </p:txBody>
      </p:sp>
      <p:sp>
        <p:nvSpPr>
          <p:cNvPr id="2" name="TextBox 1">
            <a:extLst>
              <a:ext uri="{FF2B5EF4-FFF2-40B4-BE49-F238E27FC236}">
                <a16:creationId xmlns:a16="http://schemas.microsoft.com/office/drawing/2014/main" id="{8B17F0F4-4CAE-341C-757B-F83184A45DD5}"/>
              </a:ext>
            </a:extLst>
          </p:cNvPr>
          <p:cNvSpPr txBox="1"/>
          <p:nvPr/>
        </p:nvSpPr>
        <p:spPr>
          <a:xfrm>
            <a:off x="5551841" y="4054738"/>
            <a:ext cx="5948859" cy="2246769"/>
          </a:xfrm>
          <a:prstGeom prst="rect">
            <a:avLst/>
          </a:prstGeom>
          <a:noFill/>
        </p:spPr>
        <p:txBody>
          <a:bodyPr wrap="square" lIns="0" tIns="0" rIns="0" bIns="0" rtlCol="0">
            <a:spAutoFit/>
          </a:bodyPr>
          <a:lstStyle/>
          <a:p>
            <a:pPr algn="ctr"/>
            <a:r>
              <a:rPr lang="en-US" sz="3400" b="1" dirty="0">
                <a:solidFill>
                  <a:srgbClr val="003DA5"/>
                </a:solidFill>
                <a:latin typeface="Fira Sans" panose="020B0503050000020004" pitchFamily="34" charset="0"/>
                <a:ea typeface="Fira Sans" panose="020B0503050000020004" pitchFamily="34" charset="0"/>
              </a:rPr>
              <a:t>Signature Approval Page</a:t>
            </a:r>
          </a:p>
          <a:p>
            <a:pPr algn="ctr"/>
            <a:endParaRPr lang="en-US" sz="1000" b="1" dirty="0">
              <a:solidFill>
                <a:srgbClr val="003DA5"/>
              </a:solidFill>
              <a:latin typeface="Fira Sans" panose="020B0503050000020004" pitchFamily="34" charset="0"/>
              <a:ea typeface="Fira Sans" panose="020B0503050000020004" pitchFamily="34" charset="0"/>
            </a:endParaRPr>
          </a:p>
          <a:p>
            <a:pPr algn="ctr"/>
            <a:r>
              <a:rPr lang="en-US" b="1" dirty="0">
                <a:latin typeface="Fira Sans" panose="020B0503050000020004" pitchFamily="34" charset="0"/>
                <a:ea typeface="Fira Sans" panose="020B0503050000020004" pitchFamily="34" charset="0"/>
              </a:rPr>
              <a:t>Form is submitted electronically via </a:t>
            </a:r>
            <a:r>
              <a:rPr lang="en-US" b="1" dirty="0" err="1">
                <a:latin typeface="Fira Sans" panose="020B0503050000020004" pitchFamily="34" charset="0"/>
                <a:ea typeface="Fira Sans" panose="020B0503050000020004" pitchFamily="34" charset="0"/>
              </a:rPr>
              <a:t>R’Grad</a:t>
            </a:r>
            <a:endParaRPr lang="en-US" b="1" dirty="0">
              <a:latin typeface="Fira Sans" panose="020B0503050000020004" pitchFamily="34" charset="0"/>
              <a:ea typeface="Fira Sans" panose="020B0503050000020004" pitchFamily="34" charset="0"/>
            </a:endParaRPr>
          </a:p>
          <a:p>
            <a:pPr algn="ctr"/>
            <a:r>
              <a:rPr lang="en-US" sz="1600" dirty="0">
                <a:latin typeface="Fira Sans" panose="020B0503050000020004" pitchFamily="34" charset="0"/>
                <a:ea typeface="Fira Sans Book" panose="020B0503050000020004" pitchFamily="34" charset="0"/>
              </a:rPr>
              <a:t>Signifies that your committee has approved </a:t>
            </a:r>
            <a:br>
              <a:rPr lang="en-US" sz="1600" dirty="0">
                <a:latin typeface="Fira Sans" panose="020B0503050000020004" pitchFamily="34" charset="0"/>
                <a:ea typeface="Fira Sans Book" panose="020B0503050000020004" pitchFamily="34" charset="0"/>
              </a:rPr>
            </a:br>
            <a:r>
              <a:rPr lang="en-US" sz="1600" dirty="0">
                <a:latin typeface="Fira Sans" panose="020B0503050000020004" pitchFamily="34" charset="0"/>
                <a:ea typeface="Fira Sans Book" panose="020B0503050000020004" pitchFamily="34" charset="0"/>
              </a:rPr>
              <a:t>your final manuscript</a:t>
            </a:r>
            <a:br>
              <a:rPr lang="en-US" sz="1600" dirty="0">
                <a:latin typeface="Fira Sans" panose="020B0503050000020004" pitchFamily="34" charset="0"/>
                <a:ea typeface="Fira Sans Book" panose="020B0503050000020004" pitchFamily="34" charset="0"/>
              </a:rPr>
            </a:br>
            <a:endParaRPr lang="en-US" sz="1200" dirty="0">
              <a:latin typeface="Fira Sans" panose="020B0503050000020004" pitchFamily="34" charset="0"/>
              <a:ea typeface="Fira Sans Book" panose="020B0503050000020004" pitchFamily="34" charset="0"/>
            </a:endParaRPr>
          </a:p>
          <a:p>
            <a:pPr algn="ctr"/>
            <a:r>
              <a:rPr lang="en-US" b="1" dirty="0">
                <a:latin typeface="Fira Sans" panose="020B0503050000020004" pitchFamily="34" charset="0"/>
                <a:ea typeface="Fira Sans Book" panose="020B0503050000020004" pitchFamily="34" charset="0"/>
              </a:rPr>
              <a:t>The electronic form is the official version  </a:t>
            </a:r>
            <a:br>
              <a:rPr lang="en-US" b="1" dirty="0">
                <a:latin typeface="Fira Sans" panose="020B0503050000020004" pitchFamily="34" charset="0"/>
                <a:ea typeface="Fira Sans Book" panose="020B0503050000020004" pitchFamily="34" charset="0"/>
              </a:rPr>
            </a:br>
            <a:r>
              <a:rPr lang="en-US" dirty="0">
                <a:latin typeface="Fira Sans Book" panose="020B0503050000020004" pitchFamily="34" charset="0"/>
                <a:ea typeface="Fira Sans Book" panose="020B0503050000020004" pitchFamily="34" charset="0"/>
              </a:rPr>
              <a:t>No hard copy signatures are required. </a:t>
            </a:r>
          </a:p>
        </p:txBody>
      </p:sp>
      <p:cxnSp>
        <p:nvCxnSpPr>
          <p:cNvPr id="3" name="Straight Connector 2">
            <a:extLst>
              <a:ext uri="{FF2B5EF4-FFF2-40B4-BE49-F238E27FC236}">
                <a16:creationId xmlns:a16="http://schemas.microsoft.com/office/drawing/2014/main" id="{C899C7CC-C96F-2364-5F51-EEE51892A0AD}"/>
              </a:ext>
            </a:extLst>
          </p:cNvPr>
          <p:cNvCxnSpPr>
            <a:cxnSpLocks/>
          </p:cNvCxnSpPr>
          <p:nvPr/>
        </p:nvCxnSpPr>
        <p:spPr>
          <a:xfrm>
            <a:off x="6625267" y="3940058"/>
            <a:ext cx="3472514" cy="0"/>
          </a:xfrm>
          <a:prstGeom prst="line">
            <a:avLst/>
          </a:prstGeom>
          <a:ln w="12700">
            <a:solidFill>
              <a:srgbClr val="003DA5"/>
            </a:solidFill>
          </a:ln>
        </p:spPr>
        <p:style>
          <a:lnRef idx="1">
            <a:schemeClr val="accent1"/>
          </a:lnRef>
          <a:fillRef idx="0">
            <a:schemeClr val="accent1"/>
          </a:fillRef>
          <a:effectRef idx="0">
            <a:schemeClr val="accent1"/>
          </a:effectRef>
          <a:fontRef idx="minor">
            <a:schemeClr val="tx1"/>
          </a:fontRef>
        </p:style>
      </p:cxnSp>
      <p:pic>
        <p:nvPicPr>
          <p:cNvPr id="4" name="Picture 3" descr="A computer with a pen and paper&#10;&#10;Description automatically generated">
            <a:extLst>
              <a:ext uri="{FF2B5EF4-FFF2-40B4-BE49-F238E27FC236}">
                <a16:creationId xmlns:a16="http://schemas.microsoft.com/office/drawing/2014/main" id="{F74EDB6F-F903-7F3F-CE1A-00B02A1848AB}"/>
              </a:ext>
            </a:extLst>
          </p:cNvPr>
          <p:cNvPicPr>
            <a:picLocks noChangeAspect="1"/>
          </p:cNvPicPr>
          <p:nvPr/>
        </p:nvPicPr>
        <p:blipFill>
          <a:blip r:embed="rId7"/>
          <a:stretch>
            <a:fillRect/>
          </a:stretch>
        </p:blipFill>
        <p:spPr>
          <a:xfrm>
            <a:off x="6844662" y="2198214"/>
            <a:ext cx="3090712" cy="1609953"/>
          </a:xfrm>
          <a:prstGeom prst="rect">
            <a:avLst/>
          </a:prstGeom>
        </p:spPr>
      </p:pic>
      <p:sp>
        <p:nvSpPr>
          <p:cNvPr id="5" name="TextBox 4">
            <a:extLst>
              <a:ext uri="{FF2B5EF4-FFF2-40B4-BE49-F238E27FC236}">
                <a16:creationId xmlns:a16="http://schemas.microsoft.com/office/drawing/2014/main" id="{FB533564-81AF-404A-6CF3-09E0AF9BAA78}"/>
              </a:ext>
            </a:extLst>
          </p:cNvPr>
          <p:cNvSpPr txBox="1"/>
          <p:nvPr/>
        </p:nvSpPr>
        <p:spPr>
          <a:xfrm>
            <a:off x="6844662" y="2198213"/>
            <a:ext cx="824879" cy="269943"/>
          </a:xfrm>
          <a:prstGeom prst="rect">
            <a:avLst/>
          </a:prstGeom>
          <a:solidFill>
            <a:srgbClr val="D10000"/>
          </a:solidFill>
        </p:spPr>
        <p:txBody>
          <a:bodyPr wrap="square" rtlCol="0">
            <a:spAutoFit/>
          </a:bodyPr>
          <a:lstStyle/>
          <a:p>
            <a:endParaRPr lang="en-US" dirty="0"/>
          </a:p>
        </p:txBody>
      </p:sp>
    </p:spTree>
    <p:extLst>
      <p:ext uri="{BB962C8B-B14F-4D97-AF65-F5344CB8AC3E}">
        <p14:creationId xmlns:p14="http://schemas.microsoft.com/office/powerpoint/2010/main" val="177536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76960" y="618430"/>
            <a:ext cx="9997440" cy="553998"/>
          </a:xfrm>
          <a:prstGeom prst="rect">
            <a:avLst/>
          </a:prstGeom>
          <a:noFill/>
        </p:spPr>
        <p:txBody>
          <a:bodyPr wrap="square" lIns="0" tIns="0" rIns="0" bIns="0" rtlCol="0">
            <a:spAutoFit/>
          </a:bodyPr>
          <a:lstStyle/>
          <a:p>
            <a:r>
              <a:rPr lang="en-US" sz="3600" spc="-150" dirty="0">
                <a:solidFill>
                  <a:srgbClr val="003DA5"/>
                </a:solidFill>
                <a:latin typeface="Fira Sans Medium" panose="020B0503050000020004" pitchFamily="34" charset="0"/>
                <a:ea typeface="Fira Sans Medium" panose="020B0503050000020004" pitchFamily="34" charset="0"/>
              </a:rPr>
              <a:t>Final Defense</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717040" y="1785360"/>
            <a:ext cx="9357360" cy="3785652"/>
          </a:xfrm>
          <a:prstGeom prst="rect">
            <a:avLst/>
          </a:prstGeom>
          <a:noFill/>
        </p:spPr>
        <p:txBody>
          <a:bodyPr wrap="square" lIns="0" tIns="0" rIns="0" bIns="0" rtlCol="0">
            <a:spAutoFit/>
          </a:bodyPr>
          <a:lstStyle/>
          <a:p>
            <a:r>
              <a:rPr lang="en-US" sz="2400" b="1" dirty="0">
                <a:latin typeface="Fira Sans" panose="020B0503050000020004" pitchFamily="34" charset="0"/>
                <a:ea typeface="Fira Sans" panose="020B0503050000020004" pitchFamily="34" charset="0"/>
              </a:rPr>
              <a:t>Required for most programs – available via </a:t>
            </a:r>
            <a:r>
              <a:rPr lang="en-US" sz="2400" b="1" dirty="0" err="1">
                <a:latin typeface="Fira Sans" panose="020B0503050000020004" pitchFamily="34" charset="0"/>
                <a:ea typeface="Fira Sans" panose="020B0503050000020004" pitchFamily="34" charset="0"/>
              </a:rPr>
              <a:t>R’Grad</a:t>
            </a:r>
            <a:endParaRPr lang="en-US" sz="2400" b="1" dirty="0">
              <a:latin typeface="Fira Sans" panose="020B0503050000020004" pitchFamily="34" charset="0"/>
              <a:ea typeface="Fira Sans" panose="020B0503050000020004" pitchFamily="34" charset="0"/>
            </a:endParaRPr>
          </a:p>
          <a:p>
            <a:pPr lvl="1"/>
            <a:r>
              <a:rPr lang="en-US" dirty="0">
                <a:latin typeface="Fira Sans" panose="020B0503050000020004" pitchFamily="34" charset="0"/>
                <a:ea typeface="Fira Sans Book" panose="020B0503050000020004" pitchFamily="34" charset="0"/>
              </a:rPr>
              <a:t>Final Defense PhD</a:t>
            </a:r>
          </a:p>
          <a:p>
            <a:pPr lvl="1"/>
            <a:r>
              <a:rPr lang="en-US" dirty="0">
                <a:latin typeface="Fira Sans" panose="020B0503050000020004" pitchFamily="34" charset="0"/>
                <a:ea typeface="Fira Sans Book" panose="020B0503050000020004" pitchFamily="34" charset="0"/>
              </a:rPr>
              <a:t>Final Defense Master’s</a:t>
            </a:r>
          </a:p>
          <a:p>
            <a:pPr lvl="1"/>
            <a:endParaRPr lang="en-US" b="1" dirty="0">
              <a:latin typeface="Fira Sans" panose="020B0503050000020004" pitchFamily="34" charset="0"/>
              <a:ea typeface="Fira Sans Book" panose="020B0503050000020004" pitchFamily="34" charset="0"/>
            </a:endParaRPr>
          </a:p>
          <a:p>
            <a:r>
              <a:rPr lang="en-US" sz="2400" b="1" dirty="0">
                <a:latin typeface="Fira Sans" panose="020B0503050000020004" pitchFamily="34" charset="0"/>
                <a:ea typeface="Fira Sans" panose="020B0503050000020004" pitchFamily="34" charset="0"/>
              </a:rPr>
              <a:t>Check your Degree Audit to see if the defense is required</a:t>
            </a:r>
          </a:p>
          <a:p>
            <a:endParaRPr lang="en-US" dirty="0">
              <a:latin typeface="Fira Sans Book" panose="020B0503050000020004" pitchFamily="34" charset="0"/>
              <a:ea typeface="Fira Sans Book" panose="020B0503050000020004" pitchFamily="34" charset="0"/>
            </a:endParaRPr>
          </a:p>
          <a:p>
            <a:r>
              <a:rPr lang="en-US" sz="2400" b="1" dirty="0">
                <a:latin typeface="Fira Sans" panose="020B0503050000020004" pitchFamily="34" charset="0"/>
                <a:ea typeface="Fira Sans Book" panose="020B0503050000020004" pitchFamily="34" charset="0"/>
              </a:rPr>
              <a:t>Must be completed by the final filing deadline</a:t>
            </a:r>
          </a:p>
          <a:p>
            <a:pPr lvl="1"/>
            <a:endParaRPr lang="en-US" b="1" dirty="0">
              <a:latin typeface="Fira Sans" panose="020B0503050000020004" pitchFamily="34" charset="0"/>
              <a:ea typeface="Fira Sans Book" panose="020B0503050000020004" pitchFamily="34" charset="0"/>
            </a:endParaRPr>
          </a:p>
          <a:p>
            <a:r>
              <a:rPr lang="en-US" sz="2400" b="1" dirty="0">
                <a:latin typeface="Fira Sans" panose="020B0503050000020004" pitchFamily="34" charset="0"/>
                <a:ea typeface="Fira Sans Book" panose="020B0503050000020004" pitchFamily="34" charset="0"/>
              </a:rPr>
              <a:t>Signature Approval Page and the Final Defense are TWO SEPARATE requirements</a:t>
            </a:r>
          </a:p>
          <a:p>
            <a:pPr lvl="1"/>
            <a:r>
              <a:rPr lang="en-US" dirty="0">
                <a:latin typeface="Fira Sans Book" panose="020B0503050000020004" pitchFamily="34" charset="0"/>
                <a:ea typeface="Fira Sans Book" panose="020B0503050000020004" pitchFamily="34" charset="0"/>
              </a:rPr>
              <a:t>Final Defense Form signifies that you completed a final defense</a:t>
            </a:r>
            <a:br>
              <a:rPr lang="en-US" dirty="0">
                <a:latin typeface="Fira Sans Book" panose="020B0503050000020004" pitchFamily="34" charset="0"/>
                <a:ea typeface="Fira Sans Book" panose="020B0503050000020004" pitchFamily="34" charset="0"/>
              </a:rPr>
            </a:br>
            <a:r>
              <a:rPr lang="en-US" dirty="0">
                <a:latin typeface="Fira Sans Book" panose="020B0503050000020004" pitchFamily="34" charset="0"/>
                <a:ea typeface="Fira Sans Book" panose="020B0503050000020004" pitchFamily="34" charset="0"/>
              </a:rPr>
              <a:t>Signature Approval Page indicates that all committee members approve the final manuscript</a:t>
            </a: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1883783"/>
            <a:ext cx="280946" cy="128525"/>
          </a:xfrm>
          <a:prstGeom prst="rect">
            <a:avLst/>
          </a:prstGeom>
        </p:spPr>
      </p:pic>
      <p:pic>
        <p:nvPicPr>
          <p:cNvPr id="2" name="Graphic 1">
            <a:extLst>
              <a:ext uri="{FF2B5EF4-FFF2-40B4-BE49-F238E27FC236}">
                <a16:creationId xmlns:a16="http://schemas.microsoft.com/office/drawing/2014/main" id="{826AB6A3-3E6E-4AE4-BDFF-4DE08BB19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3092823"/>
            <a:ext cx="280946" cy="128525"/>
          </a:xfrm>
          <a:prstGeom prst="rect">
            <a:avLst/>
          </a:prstGeom>
        </p:spPr>
      </p:pic>
      <p:pic>
        <p:nvPicPr>
          <p:cNvPr id="5" name="Graphic 4">
            <a:extLst>
              <a:ext uri="{FF2B5EF4-FFF2-40B4-BE49-F238E27FC236}">
                <a16:creationId xmlns:a16="http://schemas.microsoft.com/office/drawing/2014/main" id="{1A586F0A-513E-DE21-F048-3025A3812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4393303"/>
            <a:ext cx="280946" cy="128525"/>
          </a:xfrm>
          <a:prstGeom prst="rect">
            <a:avLst/>
          </a:prstGeom>
        </p:spPr>
      </p:pic>
      <p:pic>
        <p:nvPicPr>
          <p:cNvPr id="6" name="Graphic 5">
            <a:extLst>
              <a:ext uri="{FF2B5EF4-FFF2-40B4-BE49-F238E27FC236}">
                <a16:creationId xmlns:a16="http://schemas.microsoft.com/office/drawing/2014/main" id="{065E3B12-8A0C-9597-C656-0B05D37A8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3722743"/>
            <a:ext cx="280946" cy="128525"/>
          </a:xfrm>
          <a:prstGeom prst="rect">
            <a:avLst/>
          </a:prstGeom>
        </p:spPr>
      </p:pic>
    </p:spTree>
    <p:extLst>
      <p:ext uri="{BB962C8B-B14F-4D97-AF65-F5344CB8AC3E}">
        <p14:creationId xmlns:p14="http://schemas.microsoft.com/office/powerpoint/2010/main" val="151731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76960" y="618430"/>
            <a:ext cx="9997440" cy="553998"/>
          </a:xfrm>
          <a:prstGeom prst="rect">
            <a:avLst/>
          </a:prstGeom>
          <a:noFill/>
        </p:spPr>
        <p:txBody>
          <a:bodyPr wrap="square" lIns="0" tIns="0" rIns="0" bIns="0" rtlCol="0" anchor="t">
            <a:spAutoFit/>
          </a:bodyPr>
          <a:lstStyle/>
          <a:p>
            <a:r>
              <a:rPr lang="en-US" sz="3600" spc="-150" dirty="0">
                <a:solidFill>
                  <a:srgbClr val="003DA5"/>
                </a:solidFill>
                <a:latin typeface="Fira Sans Medium"/>
                <a:ea typeface="Fira Sans Medium" panose="020B0503050000020004" pitchFamily="34" charset="0"/>
              </a:rPr>
              <a:t>Copyright Permission</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717040" y="1785360"/>
            <a:ext cx="9357360" cy="4247317"/>
          </a:xfrm>
          <a:prstGeom prst="rect">
            <a:avLst/>
          </a:prstGeom>
          <a:noFill/>
        </p:spPr>
        <p:txBody>
          <a:bodyPr wrap="square" lIns="0" tIns="0" rIns="0" bIns="0" rtlCol="0" anchor="t">
            <a:spAutoFit/>
          </a:bodyPr>
          <a:lstStyle/>
          <a:p>
            <a:r>
              <a:rPr lang="en-US" sz="2400" b="1" dirty="0">
                <a:latin typeface="Fira Sans"/>
                <a:ea typeface="Fira Sans" panose="020B0503050000020004" pitchFamily="34" charset="0"/>
              </a:rPr>
              <a:t>Permission documents uploaded to ProQuest ETD site</a:t>
            </a:r>
          </a:p>
          <a:p>
            <a:pPr lvl="1"/>
            <a:r>
              <a:rPr lang="en-US" dirty="0">
                <a:latin typeface="Fira Sans"/>
              </a:rPr>
              <a:t>Items in your dissertation or thesis which you did not write or create</a:t>
            </a:r>
            <a:endParaRPr lang="en-US" dirty="0">
              <a:latin typeface="Fira Sans"/>
              <a:ea typeface="Calibri" panose="020F0502020204030204"/>
              <a:cs typeface="Calibri" panose="020F0502020204030204"/>
            </a:endParaRPr>
          </a:p>
          <a:p>
            <a:pPr lvl="1"/>
            <a:r>
              <a:rPr lang="en-US" dirty="0">
                <a:latin typeface="Fira Sans"/>
              </a:rPr>
              <a:t>Items copyrighted by another person or entity</a:t>
            </a:r>
            <a:endParaRPr lang="en-US" dirty="0">
              <a:latin typeface="Calibri" panose="020F0502020204030204"/>
              <a:ea typeface="Calibri" panose="020F0502020204030204"/>
              <a:cs typeface="Calibri" panose="020F0502020204030204"/>
            </a:endParaRPr>
          </a:p>
          <a:p>
            <a:pPr lvl="1"/>
            <a:endParaRPr lang="en-US" sz="2400" b="1" dirty="0">
              <a:latin typeface="Calibri"/>
              <a:ea typeface="Calibri"/>
              <a:cs typeface="Calibri"/>
            </a:endParaRPr>
          </a:p>
          <a:p>
            <a:r>
              <a:rPr lang="en-US" sz="2400" b="1" dirty="0">
                <a:latin typeface="Fira Sans"/>
                <a:ea typeface="Calibri"/>
                <a:cs typeface="Calibri"/>
              </a:rPr>
              <a:t>Copyright and Fair Use Resources</a:t>
            </a:r>
          </a:p>
          <a:p>
            <a:pPr lvl="1"/>
            <a:r>
              <a:rPr lang="en-US" dirty="0">
                <a:ea typeface="+mn-lt"/>
                <a:cs typeface="+mn-lt"/>
                <a:hlinkClick r:id="rId5"/>
              </a:rPr>
              <a:t>https://graduate.ucr.edu/copyright-and-fair-use-resources</a:t>
            </a:r>
            <a:endParaRPr lang="en-US"/>
          </a:p>
          <a:p>
            <a:pPr lvl="1"/>
            <a:endParaRPr lang="en-US" dirty="0">
              <a:ea typeface="Calibri"/>
              <a:cs typeface="Calibri"/>
            </a:endParaRPr>
          </a:p>
          <a:p>
            <a:r>
              <a:rPr lang="en-US" sz="2400" b="1" dirty="0">
                <a:latin typeface="Fira Sans"/>
                <a:ea typeface="+mn-lt"/>
                <a:cs typeface="+mn-lt"/>
              </a:rPr>
              <a:t>UCR Library Research Services</a:t>
            </a:r>
            <a:endParaRPr lang="en-US" sz="2400">
              <a:latin typeface="Fira Sans"/>
              <a:ea typeface="Calibri" panose="020F0502020204030204"/>
              <a:cs typeface="Calibri" panose="020F0502020204030204"/>
            </a:endParaRPr>
          </a:p>
          <a:p>
            <a:pPr lvl="1"/>
            <a:r>
              <a:rPr lang="en-US" dirty="0">
                <a:solidFill>
                  <a:srgbClr val="455A64"/>
                </a:solidFill>
                <a:latin typeface="Fira Sans"/>
                <a:ea typeface="+mn-lt"/>
                <a:cs typeface="+mn-lt"/>
              </a:rPr>
              <a:t>The Research Services department provides research assistance for students and faculty across the disciplines.</a:t>
            </a:r>
            <a:br>
              <a:rPr lang="en-US" dirty="0">
                <a:solidFill>
                  <a:srgbClr val="455A64"/>
                </a:solidFill>
                <a:latin typeface="Fira Sans"/>
                <a:ea typeface="+mn-lt"/>
                <a:cs typeface="+mn-lt"/>
              </a:rPr>
            </a:br>
            <a:r>
              <a:rPr lang="en-US" dirty="0">
                <a:solidFill>
                  <a:srgbClr val="455A64"/>
                </a:solidFill>
                <a:latin typeface="Fira Sans"/>
                <a:ea typeface="Calibri"/>
                <a:cs typeface="Calibri"/>
              </a:rPr>
              <a:t>951-827-3316</a:t>
            </a:r>
            <a:endParaRPr lang="en-US" dirty="0">
              <a:latin typeface="Fira Sans"/>
            </a:endParaRPr>
          </a:p>
          <a:p>
            <a:pPr lvl="1"/>
            <a:r>
              <a:rPr lang="en-US" dirty="0">
                <a:ea typeface="+mn-lt"/>
                <a:cs typeface="+mn-lt"/>
                <a:hlinkClick r:id="rId6"/>
              </a:rPr>
              <a:t>https://library.ucr.edu/about/directory/research-services</a:t>
            </a:r>
            <a:r>
              <a:rPr lang="en-US" dirty="0">
                <a:ea typeface="+mn-lt"/>
                <a:cs typeface="+mn-lt"/>
              </a:rPr>
              <a:t> </a:t>
            </a:r>
            <a:endParaRPr lang="en-US">
              <a:latin typeface="Calibri"/>
              <a:ea typeface="Calibri"/>
              <a:cs typeface="Calibri"/>
            </a:endParaRPr>
          </a:p>
          <a:p>
            <a:pPr lvl="1"/>
            <a:r>
              <a:rPr lang="en-US" dirty="0">
                <a:latin typeface="Fira Sans"/>
                <a:ea typeface="Fira Sans Book" panose="020B0503050000020004" pitchFamily="34" charset="0"/>
              </a:rPr>
              <a:t>Department Hours: Monday-Friday 10am-4pm</a:t>
            </a:r>
          </a:p>
          <a:p>
            <a:endParaRPr lang="en-US" dirty="0">
              <a:latin typeface="Fira Sans Book" panose="020B0503050000020004" pitchFamily="34" charset="0"/>
              <a:ea typeface="Fira Sans Book" panose="020B0503050000020004" pitchFamily="34" charset="0"/>
            </a:endParaRP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1883783"/>
            <a:ext cx="280946" cy="128525"/>
          </a:xfrm>
          <a:prstGeom prst="rect">
            <a:avLst/>
          </a:prstGeom>
        </p:spPr>
      </p:pic>
      <p:pic>
        <p:nvPicPr>
          <p:cNvPr id="2" name="Graphic 1">
            <a:extLst>
              <a:ext uri="{FF2B5EF4-FFF2-40B4-BE49-F238E27FC236}">
                <a16:creationId xmlns:a16="http://schemas.microsoft.com/office/drawing/2014/main" id="{826AB6A3-3E6E-4AE4-BDFF-4DE08BB19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3183808"/>
            <a:ext cx="280946" cy="128525"/>
          </a:xfrm>
          <a:prstGeom prst="rect">
            <a:avLst/>
          </a:prstGeom>
        </p:spPr>
      </p:pic>
      <p:pic>
        <p:nvPicPr>
          <p:cNvPr id="6" name="Graphic 5">
            <a:extLst>
              <a:ext uri="{FF2B5EF4-FFF2-40B4-BE49-F238E27FC236}">
                <a16:creationId xmlns:a16="http://schemas.microsoft.com/office/drawing/2014/main" id="{065E3B12-8A0C-9597-C656-0B05D37A8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6587" y="4086683"/>
            <a:ext cx="280946" cy="128525"/>
          </a:xfrm>
          <a:prstGeom prst="rect">
            <a:avLst/>
          </a:prstGeom>
        </p:spPr>
      </p:pic>
    </p:spTree>
    <p:extLst>
      <p:ext uri="{BB962C8B-B14F-4D97-AF65-F5344CB8AC3E}">
        <p14:creationId xmlns:p14="http://schemas.microsoft.com/office/powerpoint/2010/main" val="2994888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grpSp>
        <p:nvGrpSpPr>
          <p:cNvPr id="33" name="Group 32">
            <a:extLst>
              <a:ext uri="{FF2B5EF4-FFF2-40B4-BE49-F238E27FC236}">
                <a16:creationId xmlns:a16="http://schemas.microsoft.com/office/drawing/2014/main" id="{E11532D5-67F6-2338-3690-477520CD61D6}"/>
              </a:ext>
            </a:extLst>
          </p:cNvPr>
          <p:cNvGrpSpPr/>
          <p:nvPr/>
        </p:nvGrpSpPr>
        <p:grpSpPr>
          <a:xfrm>
            <a:off x="1677336" y="2467561"/>
            <a:ext cx="2428491" cy="2002997"/>
            <a:chOff x="936" y="1432138"/>
            <a:chExt cx="2428491" cy="2002997"/>
          </a:xfrm>
        </p:grpSpPr>
        <p:sp>
          <p:nvSpPr>
            <p:cNvPr id="51" name="Rounded Rectangle 50">
              <a:extLst>
                <a:ext uri="{FF2B5EF4-FFF2-40B4-BE49-F238E27FC236}">
                  <a16:creationId xmlns:a16="http://schemas.microsoft.com/office/drawing/2014/main" id="{9418E5A6-CF2C-CC2A-DAEC-F4E664292E52}"/>
                </a:ext>
              </a:extLst>
            </p:cNvPr>
            <p:cNvSpPr/>
            <p:nvPr/>
          </p:nvSpPr>
          <p:spPr>
            <a:xfrm>
              <a:off x="936" y="1432138"/>
              <a:ext cx="2428491" cy="2002997"/>
            </a:xfrm>
            <a:prstGeom prst="roundRect">
              <a:avLst>
                <a:gd name="adj" fmla="val 10000"/>
              </a:avLst>
            </a:prstGeom>
            <a:solidFill>
              <a:sysClr val="window" lastClr="FFFFFF">
                <a:alpha val="90000"/>
                <a:hueOff val="0"/>
                <a:satOff val="0"/>
                <a:lumOff val="0"/>
                <a:alphaOff val="0"/>
              </a:sysClr>
            </a:solidFill>
            <a:ln w="38100" cap="flat" cmpd="sng" algn="ctr">
              <a:solidFill>
                <a:srgbClr val="4F81BD">
                  <a:hueOff val="0"/>
                  <a:satOff val="0"/>
                  <a:lumOff val="0"/>
                  <a:alphaOff val="0"/>
                  <a:alpha val="70000"/>
                  <a:satMod val="105000"/>
                </a:srgbClr>
              </a:solidFill>
              <a:prstDash val="solid"/>
              <a:miter/>
            </a:ln>
            <a:effectLst/>
          </p:spPr>
          <p:txBody>
            <a:bodyPr/>
            <a:lstStyle/>
            <a:p>
              <a:endParaRPr lang="en-US"/>
            </a:p>
          </p:txBody>
        </p:sp>
        <p:sp>
          <p:nvSpPr>
            <p:cNvPr id="52" name="Rounded Rectangle 4">
              <a:extLst>
                <a:ext uri="{FF2B5EF4-FFF2-40B4-BE49-F238E27FC236}">
                  <a16:creationId xmlns:a16="http://schemas.microsoft.com/office/drawing/2014/main" id="{38E34F52-0167-F37A-432E-EB3D760CD803}"/>
                </a:ext>
              </a:extLst>
            </p:cNvPr>
            <p:cNvSpPr txBox="1"/>
            <p:nvPr/>
          </p:nvSpPr>
          <p:spPr>
            <a:xfrm>
              <a:off x="47031" y="1478233"/>
              <a:ext cx="2336301" cy="1481593"/>
            </a:xfrm>
            <a:prstGeom prst="rect">
              <a:avLst/>
            </a:prstGeom>
            <a:noFill/>
            <a:ln>
              <a:noFill/>
            </a:ln>
            <a:effectLst/>
          </p:spPr>
          <p:txBody>
            <a:bodyPr spcFirstLastPara="0" vert="horz" wrap="square" lIns="36195" tIns="36195" rIns="36195" bIns="36195" numCol="1" spcCol="1270" anchor="t"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Available online and for print at PQ</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Adheres to choices made on </a:t>
              </a:r>
              <a:r>
                <a:rPr kumimoji="0" lang="en-US" sz="1900" b="0" i="0" u="none" strike="noStrike" kern="1200" cap="none" spc="0" normalizeH="0" baseline="0" noProof="0" dirty="0" err="1">
                  <a:ln>
                    <a:noFill/>
                  </a:ln>
                  <a:solidFill>
                    <a:sysClr val="windowText" lastClr="000000">
                      <a:hueOff val="0"/>
                      <a:satOff val="0"/>
                      <a:lumOff val="0"/>
                      <a:alphaOff val="0"/>
                    </a:sysClr>
                  </a:solidFill>
                  <a:effectLst/>
                  <a:uLnTx/>
                  <a:uFillTx/>
                  <a:latin typeface="Candara"/>
                  <a:ea typeface="+mn-ea"/>
                  <a:cs typeface="+mn-cs"/>
                </a:rPr>
                <a:t>ProQuest</a:t>
              </a: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 ETD website</a:t>
              </a:r>
            </a:p>
          </p:txBody>
        </p:sp>
      </p:grpSp>
      <p:grpSp>
        <p:nvGrpSpPr>
          <p:cNvPr id="35" name="Group 34">
            <a:extLst>
              <a:ext uri="{FF2B5EF4-FFF2-40B4-BE49-F238E27FC236}">
                <a16:creationId xmlns:a16="http://schemas.microsoft.com/office/drawing/2014/main" id="{F9253D19-E4AC-1CED-E367-9DA68047BE4E}"/>
              </a:ext>
            </a:extLst>
          </p:cNvPr>
          <p:cNvGrpSpPr/>
          <p:nvPr/>
        </p:nvGrpSpPr>
        <p:grpSpPr>
          <a:xfrm>
            <a:off x="2217001" y="4041345"/>
            <a:ext cx="2158659" cy="858427"/>
            <a:chOff x="540601" y="3005922"/>
            <a:chExt cx="2158659" cy="858427"/>
          </a:xfrm>
        </p:grpSpPr>
        <p:sp>
          <p:nvSpPr>
            <p:cNvPr id="49" name="Rounded Rectangle 48">
              <a:extLst>
                <a:ext uri="{FF2B5EF4-FFF2-40B4-BE49-F238E27FC236}">
                  <a16:creationId xmlns:a16="http://schemas.microsoft.com/office/drawing/2014/main" id="{1EE56B0F-D5BA-19D5-67D7-D67E037521F4}"/>
                </a:ext>
              </a:extLst>
            </p:cNvPr>
            <p:cNvSpPr/>
            <p:nvPr/>
          </p:nvSpPr>
          <p:spPr>
            <a:xfrm>
              <a:off x="540601" y="3005922"/>
              <a:ext cx="2158659" cy="858427"/>
            </a:xfrm>
            <a:prstGeom prst="roundRect">
              <a:avLst>
                <a:gd name="adj" fmla="val 10000"/>
              </a:avLst>
            </a:prstGeom>
            <a:blipFill rotWithShape="1">
              <a:blip r:embed="rId5">
                <a:duotone>
                  <a:srgbClr val="4F81BD">
                    <a:hueOff val="0"/>
                    <a:satOff val="0"/>
                    <a:lumOff val="0"/>
                    <a:alphaOff val="0"/>
                    <a:shade val="70000"/>
                    <a:satMod val="120000"/>
                  </a:srgbClr>
                  <a:srgbClr val="4F81BD">
                    <a:hueOff val="0"/>
                    <a:satOff val="0"/>
                    <a:lumOff val="0"/>
                    <a:alphaOff val="0"/>
                    <a:tint val="70000"/>
                    <a:satMod val="135000"/>
                  </a:srgbClr>
                </a:duotone>
              </a:blip>
              <a:tile tx="0" ty="0" sx="40000" sy="40000" flip="none" algn="tl"/>
            </a:blipFill>
            <a:ln>
              <a:noFill/>
            </a:ln>
            <a:effectLst>
              <a:outerShdw blurRad="38100" dist="25400" dir="5400000" rotWithShape="0">
                <a:srgbClr val="000000">
                  <a:alpha val="50000"/>
                </a:srgbClr>
              </a:outerShdw>
            </a:effectLst>
          </p:spPr>
          <p:txBody>
            <a:bodyPr/>
            <a:lstStyle/>
            <a:p>
              <a:endParaRPr lang="en-US"/>
            </a:p>
          </p:txBody>
        </p:sp>
        <p:sp>
          <p:nvSpPr>
            <p:cNvPr id="50" name="Rounded Rectangle 7">
              <a:extLst>
                <a:ext uri="{FF2B5EF4-FFF2-40B4-BE49-F238E27FC236}">
                  <a16:creationId xmlns:a16="http://schemas.microsoft.com/office/drawing/2014/main" id="{A2F123F8-B14F-768A-9C53-5DC8EDFD48FC}"/>
                </a:ext>
              </a:extLst>
            </p:cNvPr>
            <p:cNvSpPr txBox="1"/>
            <p:nvPr/>
          </p:nvSpPr>
          <p:spPr>
            <a:xfrm>
              <a:off x="565743" y="3031064"/>
              <a:ext cx="2108375" cy="808143"/>
            </a:xfrm>
            <a:prstGeom prst="rect">
              <a:avLst/>
            </a:prstGeom>
            <a:noFill/>
            <a:ln>
              <a:noFill/>
            </a:ln>
            <a:effectLst/>
          </p:spPr>
          <p:txBody>
            <a:bodyPr spcFirstLastPara="0" vert="horz" wrap="square" lIns="55245" tIns="36830" rIns="55245" bIns="36830"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err="1">
                  <a:ln>
                    <a:noFill/>
                  </a:ln>
                  <a:solidFill>
                    <a:sysClr val="window" lastClr="FFFFFF"/>
                  </a:solidFill>
                  <a:effectLst/>
                  <a:uLnTx/>
                  <a:uFillTx/>
                  <a:latin typeface="Candara"/>
                  <a:ea typeface="+mn-ea"/>
                  <a:cs typeface="+mn-cs"/>
                </a:rPr>
                <a:t>ProQuest</a:t>
              </a:r>
              <a:endParaRPr kumimoji="0" lang="en-US" sz="2900" b="0" i="0" u="none" strike="noStrike" kern="1200" cap="none" spc="0" normalizeH="0" baseline="0" noProof="0" dirty="0">
                <a:ln>
                  <a:noFill/>
                </a:ln>
                <a:solidFill>
                  <a:sysClr val="window" lastClr="FFFFFF"/>
                </a:solidFill>
                <a:effectLst/>
                <a:uLnTx/>
                <a:uFillTx/>
                <a:latin typeface="Candara"/>
                <a:ea typeface="+mn-ea"/>
                <a:cs typeface="+mn-cs"/>
              </a:endParaRPr>
            </a:p>
          </p:txBody>
        </p:sp>
      </p:grpSp>
      <p:grpSp>
        <p:nvGrpSpPr>
          <p:cNvPr id="36" name="Group 35">
            <a:extLst>
              <a:ext uri="{FF2B5EF4-FFF2-40B4-BE49-F238E27FC236}">
                <a16:creationId xmlns:a16="http://schemas.microsoft.com/office/drawing/2014/main" id="{59F6AAFA-791D-2882-B703-0C0F47744603}"/>
              </a:ext>
            </a:extLst>
          </p:cNvPr>
          <p:cNvGrpSpPr/>
          <p:nvPr/>
        </p:nvGrpSpPr>
        <p:grpSpPr>
          <a:xfrm>
            <a:off x="4746837" y="2467561"/>
            <a:ext cx="2428491" cy="2002997"/>
            <a:chOff x="3070437" y="1432138"/>
            <a:chExt cx="2428491" cy="2002997"/>
          </a:xfrm>
        </p:grpSpPr>
        <p:sp>
          <p:nvSpPr>
            <p:cNvPr id="47" name="Rounded Rectangle 46">
              <a:extLst>
                <a:ext uri="{FF2B5EF4-FFF2-40B4-BE49-F238E27FC236}">
                  <a16:creationId xmlns:a16="http://schemas.microsoft.com/office/drawing/2014/main" id="{7642C1B2-7629-9A9E-A9E6-DFA87A72CDBD}"/>
                </a:ext>
              </a:extLst>
            </p:cNvPr>
            <p:cNvSpPr/>
            <p:nvPr/>
          </p:nvSpPr>
          <p:spPr>
            <a:xfrm>
              <a:off x="3070437" y="1432138"/>
              <a:ext cx="2428491" cy="2002997"/>
            </a:xfrm>
            <a:prstGeom prst="roundRect">
              <a:avLst>
                <a:gd name="adj" fmla="val 10000"/>
              </a:avLst>
            </a:prstGeom>
            <a:solidFill>
              <a:sysClr val="window" lastClr="FFFFFF">
                <a:alpha val="90000"/>
                <a:hueOff val="0"/>
                <a:satOff val="0"/>
                <a:lumOff val="0"/>
                <a:alphaOff val="0"/>
              </a:sysClr>
            </a:solidFill>
            <a:ln w="38100" cap="flat" cmpd="sng" algn="ctr">
              <a:solidFill>
                <a:srgbClr val="4F81BD">
                  <a:hueOff val="0"/>
                  <a:satOff val="0"/>
                  <a:lumOff val="0"/>
                  <a:alphaOff val="0"/>
                  <a:alpha val="70000"/>
                  <a:satMod val="105000"/>
                </a:srgbClr>
              </a:solidFill>
              <a:prstDash val="solid"/>
              <a:miter/>
            </a:ln>
            <a:effectLst/>
          </p:spPr>
          <p:txBody>
            <a:bodyPr/>
            <a:lstStyle/>
            <a:p>
              <a:endParaRPr lang="en-US"/>
            </a:p>
          </p:txBody>
        </p:sp>
        <p:sp>
          <p:nvSpPr>
            <p:cNvPr id="48" name="Rounded Rectangle 9">
              <a:extLst>
                <a:ext uri="{FF2B5EF4-FFF2-40B4-BE49-F238E27FC236}">
                  <a16:creationId xmlns:a16="http://schemas.microsoft.com/office/drawing/2014/main" id="{9D311794-F3AE-7B18-525C-178B335552DA}"/>
                </a:ext>
              </a:extLst>
            </p:cNvPr>
            <p:cNvSpPr txBox="1"/>
            <p:nvPr/>
          </p:nvSpPr>
          <p:spPr>
            <a:xfrm>
              <a:off x="3116532" y="1907447"/>
              <a:ext cx="2336301" cy="1481593"/>
            </a:xfrm>
            <a:prstGeom prst="rect">
              <a:avLst/>
            </a:prstGeom>
            <a:noFill/>
            <a:ln>
              <a:noFill/>
            </a:ln>
            <a:effectLst/>
          </p:spPr>
          <p:txBody>
            <a:bodyPr spcFirstLastPara="0" vert="horz" wrap="square" lIns="36195" tIns="36195" rIns="36195" bIns="36195" numCol="1" spcCol="1270" anchor="t"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Scotty Entry</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Delayed release chosen in the PQ Publishing Options.</a:t>
              </a:r>
            </a:p>
          </p:txBody>
        </p:sp>
      </p:grpSp>
      <p:sp>
        <p:nvSpPr>
          <p:cNvPr id="37" name="Circular Arrow 36">
            <a:extLst>
              <a:ext uri="{FF2B5EF4-FFF2-40B4-BE49-F238E27FC236}">
                <a16:creationId xmlns:a16="http://schemas.microsoft.com/office/drawing/2014/main" id="{511165D1-2732-2770-A030-C5D33405954F}"/>
              </a:ext>
            </a:extLst>
          </p:cNvPr>
          <p:cNvSpPr/>
          <p:nvPr/>
        </p:nvSpPr>
        <p:spPr>
          <a:xfrm>
            <a:off x="6274670" y="1172428"/>
            <a:ext cx="2975705" cy="2975705"/>
          </a:xfrm>
          <a:prstGeom prst="circularArrow">
            <a:avLst>
              <a:gd name="adj1" fmla="val 1870"/>
              <a:gd name="adj2" fmla="val 1193425"/>
              <a:gd name="adj3" fmla="val 19864291"/>
              <a:gd name="adj4" fmla="val 12597573"/>
              <a:gd name="adj5" fmla="val 4572"/>
            </a:avLst>
          </a:prstGeom>
          <a:solidFill>
            <a:schemeClr val="accent4"/>
          </a:solidFill>
          <a:ln>
            <a:noFill/>
          </a:ln>
          <a:effectLst>
            <a:outerShdw blurRad="38100" dist="25400" dir="5400000" rotWithShape="0">
              <a:srgbClr val="000000">
                <a:alpha val="50000"/>
              </a:srgbClr>
            </a:outerShdw>
          </a:effectLst>
        </p:spPr>
        <p:txBody>
          <a:bodyPr/>
          <a:lstStyle/>
          <a:p>
            <a:endParaRPr lang="en-US"/>
          </a:p>
        </p:txBody>
      </p:sp>
      <p:grpSp>
        <p:nvGrpSpPr>
          <p:cNvPr id="38" name="Group 37">
            <a:extLst>
              <a:ext uri="{FF2B5EF4-FFF2-40B4-BE49-F238E27FC236}">
                <a16:creationId xmlns:a16="http://schemas.microsoft.com/office/drawing/2014/main" id="{25D4416D-A878-359F-6CA7-5941A3915DA1}"/>
              </a:ext>
            </a:extLst>
          </p:cNvPr>
          <p:cNvGrpSpPr/>
          <p:nvPr/>
        </p:nvGrpSpPr>
        <p:grpSpPr>
          <a:xfrm>
            <a:off x="5286502" y="2038347"/>
            <a:ext cx="2158659" cy="858427"/>
            <a:chOff x="3610102" y="1002924"/>
            <a:chExt cx="2158659" cy="858427"/>
          </a:xfrm>
        </p:grpSpPr>
        <p:sp>
          <p:nvSpPr>
            <p:cNvPr id="45" name="Rounded Rectangle 44">
              <a:extLst>
                <a:ext uri="{FF2B5EF4-FFF2-40B4-BE49-F238E27FC236}">
                  <a16:creationId xmlns:a16="http://schemas.microsoft.com/office/drawing/2014/main" id="{C4A0D3FC-AEDE-727B-0D51-FE4DE35AED55}"/>
                </a:ext>
              </a:extLst>
            </p:cNvPr>
            <p:cNvSpPr/>
            <p:nvPr/>
          </p:nvSpPr>
          <p:spPr>
            <a:xfrm>
              <a:off x="3610102" y="1002924"/>
              <a:ext cx="2158659" cy="858427"/>
            </a:xfrm>
            <a:prstGeom prst="roundRect">
              <a:avLst>
                <a:gd name="adj" fmla="val 10000"/>
              </a:avLst>
            </a:prstGeom>
            <a:blipFill rotWithShape="1">
              <a:blip r:embed="rId5">
                <a:duotone>
                  <a:srgbClr val="4F81BD">
                    <a:hueOff val="0"/>
                    <a:satOff val="0"/>
                    <a:lumOff val="0"/>
                    <a:alphaOff val="0"/>
                    <a:shade val="70000"/>
                    <a:satMod val="120000"/>
                  </a:srgbClr>
                  <a:srgbClr val="4F81BD">
                    <a:hueOff val="0"/>
                    <a:satOff val="0"/>
                    <a:lumOff val="0"/>
                    <a:alphaOff val="0"/>
                    <a:tint val="70000"/>
                    <a:satMod val="135000"/>
                  </a:srgbClr>
                </a:duotone>
              </a:blip>
              <a:tile tx="0" ty="0" sx="40000" sy="40000" flip="none" algn="tl"/>
            </a:blipFill>
            <a:ln>
              <a:noFill/>
            </a:ln>
            <a:effectLst>
              <a:outerShdw blurRad="38100" dist="25400" dir="5400000" rotWithShape="0">
                <a:srgbClr val="000000">
                  <a:alpha val="50000"/>
                </a:srgbClr>
              </a:outerShdw>
            </a:effectLst>
          </p:spPr>
          <p:txBody>
            <a:bodyPr/>
            <a:lstStyle/>
            <a:p>
              <a:endParaRPr lang="en-US"/>
            </a:p>
          </p:txBody>
        </p:sp>
        <p:sp>
          <p:nvSpPr>
            <p:cNvPr id="46" name="Rounded Rectangle 12">
              <a:extLst>
                <a:ext uri="{FF2B5EF4-FFF2-40B4-BE49-F238E27FC236}">
                  <a16:creationId xmlns:a16="http://schemas.microsoft.com/office/drawing/2014/main" id="{769A6820-49EB-2BC7-7521-91C11D0BCC6E}"/>
                </a:ext>
              </a:extLst>
            </p:cNvPr>
            <p:cNvSpPr txBox="1"/>
            <p:nvPr/>
          </p:nvSpPr>
          <p:spPr>
            <a:xfrm>
              <a:off x="3635244" y="1028066"/>
              <a:ext cx="2108375" cy="808143"/>
            </a:xfrm>
            <a:prstGeom prst="rect">
              <a:avLst/>
            </a:prstGeom>
            <a:noFill/>
            <a:ln>
              <a:noFill/>
            </a:ln>
            <a:effectLst/>
          </p:spPr>
          <p:txBody>
            <a:bodyPr spcFirstLastPara="0" vert="horz" wrap="square" lIns="55245" tIns="36830" rIns="55245" bIns="36830"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sysClr val="window" lastClr="FFFFFF"/>
                  </a:solidFill>
                  <a:effectLst/>
                  <a:uLnTx/>
                  <a:uFillTx/>
                  <a:latin typeface="Candara"/>
                  <a:ea typeface="+mn-ea"/>
                  <a:cs typeface="+mn-cs"/>
                </a:rPr>
                <a:t>UCR Library</a:t>
              </a:r>
            </a:p>
          </p:txBody>
        </p:sp>
      </p:grpSp>
      <p:grpSp>
        <p:nvGrpSpPr>
          <p:cNvPr id="39" name="Group 38">
            <a:extLst>
              <a:ext uri="{FF2B5EF4-FFF2-40B4-BE49-F238E27FC236}">
                <a16:creationId xmlns:a16="http://schemas.microsoft.com/office/drawing/2014/main" id="{B88B8A96-5AF0-922E-AA6C-7B1748877ED6}"/>
              </a:ext>
            </a:extLst>
          </p:cNvPr>
          <p:cNvGrpSpPr/>
          <p:nvPr/>
        </p:nvGrpSpPr>
        <p:grpSpPr>
          <a:xfrm>
            <a:off x="7848589" y="2483225"/>
            <a:ext cx="2428491" cy="2002997"/>
            <a:chOff x="6172189" y="1447802"/>
            <a:chExt cx="2428491" cy="2002997"/>
          </a:xfrm>
        </p:grpSpPr>
        <p:sp>
          <p:nvSpPr>
            <p:cNvPr id="43" name="Rounded Rectangle 42">
              <a:extLst>
                <a:ext uri="{FF2B5EF4-FFF2-40B4-BE49-F238E27FC236}">
                  <a16:creationId xmlns:a16="http://schemas.microsoft.com/office/drawing/2014/main" id="{FB5291C7-92B2-F09D-F0ED-ED85502012F2}"/>
                </a:ext>
              </a:extLst>
            </p:cNvPr>
            <p:cNvSpPr/>
            <p:nvPr/>
          </p:nvSpPr>
          <p:spPr>
            <a:xfrm>
              <a:off x="6172189" y="1447802"/>
              <a:ext cx="2428491" cy="2002997"/>
            </a:xfrm>
            <a:prstGeom prst="roundRect">
              <a:avLst>
                <a:gd name="adj" fmla="val 10000"/>
              </a:avLst>
            </a:prstGeom>
            <a:solidFill>
              <a:sysClr val="window" lastClr="FFFFFF">
                <a:alpha val="90000"/>
                <a:hueOff val="0"/>
                <a:satOff val="0"/>
                <a:lumOff val="0"/>
                <a:alphaOff val="0"/>
              </a:sysClr>
            </a:solidFill>
            <a:ln w="38100" cap="flat" cmpd="sng" algn="ctr">
              <a:solidFill>
                <a:srgbClr val="4F81BD">
                  <a:hueOff val="0"/>
                  <a:satOff val="0"/>
                  <a:lumOff val="0"/>
                  <a:alphaOff val="0"/>
                  <a:alpha val="70000"/>
                  <a:satMod val="105000"/>
                </a:srgbClr>
              </a:solidFill>
              <a:prstDash val="solid"/>
              <a:miter/>
            </a:ln>
            <a:effectLst/>
          </p:spPr>
          <p:txBody>
            <a:bodyPr/>
            <a:lstStyle/>
            <a:p>
              <a:endParaRPr lang="en-US"/>
            </a:p>
          </p:txBody>
        </p:sp>
        <p:sp>
          <p:nvSpPr>
            <p:cNvPr id="44" name="Rounded Rectangle 14">
              <a:extLst>
                <a:ext uri="{FF2B5EF4-FFF2-40B4-BE49-F238E27FC236}">
                  <a16:creationId xmlns:a16="http://schemas.microsoft.com/office/drawing/2014/main" id="{F7B07DFB-4AAE-C45E-E6F8-0FA554B1407F}"/>
                </a:ext>
              </a:extLst>
            </p:cNvPr>
            <p:cNvSpPr txBox="1"/>
            <p:nvPr/>
          </p:nvSpPr>
          <p:spPr>
            <a:xfrm>
              <a:off x="6218284" y="1493897"/>
              <a:ext cx="2336301" cy="1481593"/>
            </a:xfrm>
            <a:prstGeom prst="rect">
              <a:avLst/>
            </a:prstGeom>
            <a:noFill/>
            <a:ln>
              <a:noFill/>
            </a:ln>
            <a:effectLst/>
          </p:spPr>
          <p:txBody>
            <a:bodyPr spcFirstLastPara="0" vert="horz" wrap="square" lIns="36195" tIns="36195" rIns="36195" bIns="36195" numCol="1" spcCol="1270" anchor="t"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UC Institutional Repository (IR)</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ysClr val="windowText" lastClr="000000">
                      <a:hueOff val="0"/>
                      <a:satOff val="0"/>
                      <a:lumOff val="0"/>
                      <a:alphaOff val="0"/>
                    </a:sysClr>
                  </a:solidFill>
                  <a:effectLst/>
                  <a:uLnTx/>
                  <a:uFillTx/>
                  <a:latin typeface="Candara"/>
                  <a:ea typeface="+mn-ea"/>
                  <a:cs typeface="+mn-cs"/>
                </a:rPr>
                <a:t>Delayed release chosen in the IR Publishing Options.</a:t>
              </a:r>
            </a:p>
          </p:txBody>
        </p:sp>
      </p:grpSp>
      <p:grpSp>
        <p:nvGrpSpPr>
          <p:cNvPr id="40" name="Group 39">
            <a:extLst>
              <a:ext uri="{FF2B5EF4-FFF2-40B4-BE49-F238E27FC236}">
                <a16:creationId xmlns:a16="http://schemas.microsoft.com/office/drawing/2014/main" id="{41F33A71-4549-4AAC-5CC4-2808AA2B04E4}"/>
              </a:ext>
            </a:extLst>
          </p:cNvPr>
          <p:cNvGrpSpPr/>
          <p:nvPr/>
        </p:nvGrpSpPr>
        <p:grpSpPr>
          <a:xfrm>
            <a:off x="8356004" y="4041345"/>
            <a:ext cx="2158659" cy="858427"/>
            <a:chOff x="6679604" y="3005922"/>
            <a:chExt cx="2158659" cy="858427"/>
          </a:xfrm>
        </p:grpSpPr>
        <p:sp>
          <p:nvSpPr>
            <p:cNvPr id="41" name="Rounded Rectangle 40">
              <a:extLst>
                <a:ext uri="{FF2B5EF4-FFF2-40B4-BE49-F238E27FC236}">
                  <a16:creationId xmlns:a16="http://schemas.microsoft.com/office/drawing/2014/main" id="{694E18E3-A3BB-2078-719F-3E0EC0A7BC1B}"/>
                </a:ext>
              </a:extLst>
            </p:cNvPr>
            <p:cNvSpPr/>
            <p:nvPr/>
          </p:nvSpPr>
          <p:spPr>
            <a:xfrm>
              <a:off x="6679604" y="3005922"/>
              <a:ext cx="2158659" cy="858427"/>
            </a:xfrm>
            <a:prstGeom prst="roundRect">
              <a:avLst>
                <a:gd name="adj" fmla="val 10000"/>
              </a:avLst>
            </a:prstGeom>
            <a:blipFill rotWithShape="1">
              <a:blip r:embed="rId5">
                <a:duotone>
                  <a:srgbClr val="4F81BD">
                    <a:hueOff val="0"/>
                    <a:satOff val="0"/>
                    <a:lumOff val="0"/>
                    <a:alphaOff val="0"/>
                    <a:shade val="70000"/>
                    <a:satMod val="120000"/>
                  </a:srgbClr>
                  <a:srgbClr val="4F81BD">
                    <a:hueOff val="0"/>
                    <a:satOff val="0"/>
                    <a:lumOff val="0"/>
                    <a:alphaOff val="0"/>
                    <a:tint val="70000"/>
                    <a:satMod val="135000"/>
                  </a:srgbClr>
                </a:duotone>
              </a:blip>
              <a:tile tx="0" ty="0" sx="40000" sy="40000" flip="none" algn="tl"/>
            </a:blipFill>
            <a:ln>
              <a:noFill/>
            </a:ln>
            <a:effectLst>
              <a:outerShdw blurRad="38100" dist="25400" dir="5400000" rotWithShape="0">
                <a:srgbClr val="000000">
                  <a:alpha val="50000"/>
                </a:srgbClr>
              </a:outerShdw>
            </a:effectLst>
          </p:spPr>
          <p:txBody>
            <a:bodyPr/>
            <a:lstStyle/>
            <a:p>
              <a:endParaRPr lang="en-US"/>
            </a:p>
          </p:txBody>
        </p:sp>
        <p:sp>
          <p:nvSpPr>
            <p:cNvPr id="42" name="Rounded Rectangle 16">
              <a:extLst>
                <a:ext uri="{FF2B5EF4-FFF2-40B4-BE49-F238E27FC236}">
                  <a16:creationId xmlns:a16="http://schemas.microsoft.com/office/drawing/2014/main" id="{02533C00-DF1F-8910-9BEC-02FA8AFC483A}"/>
                </a:ext>
              </a:extLst>
            </p:cNvPr>
            <p:cNvSpPr txBox="1"/>
            <p:nvPr/>
          </p:nvSpPr>
          <p:spPr>
            <a:xfrm>
              <a:off x="6704746" y="3031064"/>
              <a:ext cx="2108375" cy="808143"/>
            </a:xfrm>
            <a:prstGeom prst="rect">
              <a:avLst/>
            </a:prstGeom>
            <a:noFill/>
            <a:ln>
              <a:noFill/>
            </a:ln>
            <a:effectLst/>
          </p:spPr>
          <p:txBody>
            <a:bodyPr spcFirstLastPara="0" vert="horz" wrap="square" lIns="55245" tIns="36830" rIns="55245" bIns="36830"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err="1">
                  <a:ln>
                    <a:noFill/>
                  </a:ln>
                  <a:solidFill>
                    <a:sysClr val="window" lastClr="FFFFFF"/>
                  </a:solidFill>
                  <a:effectLst/>
                  <a:uLnTx/>
                  <a:uFillTx/>
                  <a:latin typeface="Candara"/>
                  <a:ea typeface="+mn-ea"/>
                  <a:cs typeface="+mn-cs"/>
                </a:rPr>
                <a:t>eScholarship</a:t>
              </a:r>
              <a:endParaRPr kumimoji="0" lang="en-US" sz="2900" b="0" i="0" u="none" strike="noStrike" kern="1200" cap="none" spc="0" normalizeH="0" baseline="0" noProof="0" dirty="0">
                <a:ln>
                  <a:noFill/>
                </a:ln>
                <a:solidFill>
                  <a:sysClr val="window" lastClr="FFFFFF"/>
                </a:solidFill>
                <a:effectLst/>
                <a:uLnTx/>
                <a:uFillTx/>
                <a:latin typeface="Candara"/>
                <a:ea typeface="+mn-ea"/>
                <a:cs typeface="+mn-cs"/>
              </a:endParaRPr>
            </a:p>
          </p:txBody>
        </p:sp>
      </p:grpSp>
      <p:sp>
        <p:nvSpPr>
          <p:cNvPr id="54" name="TextBox 53">
            <a:extLst>
              <a:ext uri="{FF2B5EF4-FFF2-40B4-BE49-F238E27FC236}">
                <a16:creationId xmlns:a16="http://schemas.microsoft.com/office/drawing/2014/main" id="{C74C617B-BC3B-5ACC-5C37-353C784C2711}"/>
              </a:ext>
            </a:extLst>
          </p:cNvPr>
          <p:cNvSpPr txBox="1"/>
          <p:nvPr/>
        </p:nvSpPr>
        <p:spPr>
          <a:xfrm>
            <a:off x="1076960" y="618430"/>
            <a:ext cx="9997440" cy="1107996"/>
          </a:xfrm>
          <a:prstGeom prst="rect">
            <a:avLst/>
          </a:prstGeom>
          <a:noFill/>
        </p:spPr>
        <p:txBody>
          <a:bodyPr wrap="square" lIns="0" tIns="0" rIns="0" bIns="0" rtlCol="0" anchor="t">
            <a:spAutoFit/>
          </a:bodyPr>
          <a:lstStyle/>
          <a:p>
            <a:r>
              <a:rPr lang="en-US" sz="3600" spc="-150">
                <a:solidFill>
                  <a:srgbClr val="003DA5"/>
                </a:solidFill>
                <a:latin typeface="Fira Sans Medium"/>
              </a:rPr>
              <a:t>Where does my document appear?</a:t>
            </a:r>
            <a:endParaRPr lang="en-US"/>
          </a:p>
          <a:p>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55" name="Circular Arrow 54">
            <a:extLst>
              <a:ext uri="{FF2B5EF4-FFF2-40B4-BE49-F238E27FC236}">
                <a16:creationId xmlns:a16="http://schemas.microsoft.com/office/drawing/2014/main" id="{AEE58929-4B4F-C422-48A4-1EC02F2E4CBE}"/>
              </a:ext>
            </a:extLst>
          </p:cNvPr>
          <p:cNvSpPr/>
          <p:nvPr/>
        </p:nvSpPr>
        <p:spPr>
          <a:xfrm flipV="1">
            <a:off x="2771896" y="3325988"/>
            <a:ext cx="2975705" cy="2133916"/>
          </a:xfrm>
          <a:prstGeom prst="circularArrow">
            <a:avLst>
              <a:gd name="adj1" fmla="val 1870"/>
              <a:gd name="adj2" fmla="val 1193425"/>
              <a:gd name="adj3" fmla="val 19864291"/>
              <a:gd name="adj4" fmla="val 12597573"/>
              <a:gd name="adj5" fmla="val 7524"/>
            </a:avLst>
          </a:prstGeom>
          <a:solidFill>
            <a:schemeClr val="accent4"/>
          </a:solidFill>
          <a:ln>
            <a:noFill/>
          </a:ln>
          <a:effectLst>
            <a:outerShdw blurRad="38100" dist="25400" dir="5400000" rotWithShape="0">
              <a:srgbClr val="000000">
                <a:alpha val="50000"/>
              </a:srgbClr>
            </a:outerShdw>
          </a:effectLst>
        </p:spPr>
        <p:txBody>
          <a:bodyPr/>
          <a:lstStyle/>
          <a:p>
            <a:endParaRPr lang="en-US"/>
          </a:p>
        </p:txBody>
      </p:sp>
    </p:spTree>
    <p:extLst>
      <p:ext uri="{BB962C8B-B14F-4D97-AF65-F5344CB8AC3E}">
        <p14:creationId xmlns:p14="http://schemas.microsoft.com/office/powerpoint/2010/main" val="51884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1006252"/>
            <a:ext cx="280946" cy="172099"/>
          </a:xfrm>
          <a:prstGeom prst="rect">
            <a:avLst/>
          </a:prstGeom>
        </p:spPr>
      </p:pic>
      <p:sp>
        <p:nvSpPr>
          <p:cNvPr id="50" name="Rounded Rectangle 7">
            <a:extLst>
              <a:ext uri="{FF2B5EF4-FFF2-40B4-BE49-F238E27FC236}">
                <a16:creationId xmlns:a16="http://schemas.microsoft.com/office/drawing/2014/main" id="{A2F123F8-B14F-768A-9C53-5DC8EDFD48FC}"/>
              </a:ext>
            </a:extLst>
          </p:cNvPr>
          <p:cNvSpPr txBox="1"/>
          <p:nvPr/>
        </p:nvSpPr>
        <p:spPr>
          <a:xfrm>
            <a:off x="2242143" y="4066487"/>
            <a:ext cx="2108375" cy="808143"/>
          </a:xfrm>
          <a:prstGeom prst="rect">
            <a:avLst/>
          </a:prstGeom>
          <a:noFill/>
          <a:ln>
            <a:noFill/>
          </a:ln>
          <a:effectLst/>
        </p:spPr>
        <p:txBody>
          <a:bodyPr spcFirstLastPara="0" vert="horz" wrap="square" lIns="55245" tIns="36830" rIns="55245" bIns="36830"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r>
              <a:rPr lang="en-US" sz="2900" err="1">
                <a:solidFill>
                  <a:sysClr val="window" lastClr="FFFFFF"/>
                </a:solidFill>
                <a:latin typeface="Candara"/>
              </a:rPr>
              <a:t>PrQuest</a:t>
            </a:r>
            <a:endParaRPr kumimoji="0" lang="en-US" sz="2900" b="0" i="0" u="none" strike="noStrike" kern="1200" cap="none" spc="0" normalizeH="0" baseline="0" noProof="0" err="1">
              <a:ln>
                <a:noFill/>
              </a:ln>
              <a:solidFill>
                <a:sysClr val="window" lastClr="FFFFFF"/>
              </a:solidFill>
              <a:effectLst/>
              <a:uLnTx/>
              <a:uFillTx/>
              <a:latin typeface="Candara"/>
              <a:ea typeface="+mn-ea"/>
              <a:cs typeface="+mn-cs"/>
            </a:endParaRPr>
          </a:p>
        </p:txBody>
      </p:sp>
      <p:sp>
        <p:nvSpPr>
          <p:cNvPr id="54" name="TextBox 53">
            <a:extLst>
              <a:ext uri="{FF2B5EF4-FFF2-40B4-BE49-F238E27FC236}">
                <a16:creationId xmlns:a16="http://schemas.microsoft.com/office/drawing/2014/main" id="{C74C617B-BC3B-5ACC-5C37-353C784C2711}"/>
              </a:ext>
            </a:extLst>
          </p:cNvPr>
          <p:cNvSpPr txBox="1"/>
          <p:nvPr/>
        </p:nvSpPr>
        <p:spPr>
          <a:xfrm>
            <a:off x="1128332" y="823913"/>
            <a:ext cx="10168675" cy="6340197"/>
          </a:xfrm>
          <a:prstGeom prst="rect">
            <a:avLst/>
          </a:prstGeom>
          <a:noFill/>
        </p:spPr>
        <p:txBody>
          <a:bodyPr wrap="square" lIns="0" tIns="0" rIns="0" bIns="0" rtlCol="0" anchor="t">
            <a:spAutoFit/>
          </a:bodyPr>
          <a:lstStyle/>
          <a:p>
            <a:r>
              <a:rPr lang="en-US" sz="3600" spc="-150" dirty="0">
                <a:solidFill>
                  <a:srgbClr val="003DA5"/>
                </a:solidFill>
                <a:latin typeface="Fira Sans Medium"/>
              </a:rPr>
              <a:t>Publication considerations</a:t>
            </a:r>
            <a:endParaRPr lang="en-US" dirty="0"/>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Embargo Options</a:t>
            </a: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Creative Commons</a:t>
            </a: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Outside agency grants with protected data or outcomes</a:t>
            </a: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Experiments are ongoing</a:t>
            </a: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Later publication of results in a journal or as a book</a:t>
            </a:r>
            <a:endParaRPr lang="en-US" sz="2800" spc="-150" dirty="0">
              <a:solidFill>
                <a:srgbClr val="003DA5"/>
              </a:solidFill>
              <a:latin typeface="Fira Sans Medium"/>
              <a:ea typeface="Fira Sans Medium" panose="020B0503050000020004" pitchFamily="34" charset="0"/>
            </a:endParaRP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Safety considerations with interviewees or other names</a:t>
            </a:r>
          </a:p>
          <a:p>
            <a:pPr marL="457200" indent="-457200">
              <a:buFont typeface="Arial" panose="020B0604020202020204" pitchFamily="34" charset="0"/>
              <a:buChar char="•"/>
            </a:pPr>
            <a:r>
              <a:rPr lang="en-US" sz="2800" spc="-150" dirty="0">
                <a:latin typeface="Fira Sans Medium"/>
                <a:ea typeface="Fira Sans Medium" panose="020B0503050000020004" pitchFamily="34" charset="0"/>
              </a:rPr>
              <a:t>Later publication of results in a journal or as a book</a:t>
            </a:r>
            <a:endParaRPr lang="en-US" sz="2800" spc="-150" dirty="0">
              <a:solidFill>
                <a:srgbClr val="003DA5"/>
              </a:solidFill>
              <a:latin typeface="Fira Sans Medium"/>
              <a:ea typeface="Fira Sans Medium" panose="020B0503050000020004" pitchFamily="34" charset="0"/>
            </a:endParaRPr>
          </a:p>
          <a:p>
            <a:endParaRPr lang="en-US" sz="3600" spc="-150" dirty="0">
              <a:solidFill>
                <a:srgbClr val="003DA5"/>
              </a:solidFill>
              <a:latin typeface="Fira Sans Medium" panose="020B0503050000020004" pitchFamily="34" charset="0"/>
              <a:ea typeface="Fira Sans Medium" panose="020B0503050000020004" pitchFamily="34" charset="0"/>
            </a:endParaRPr>
          </a:p>
          <a:p>
            <a:pPr algn="ctr"/>
            <a:r>
              <a:rPr lang="en-US" sz="3600" spc="-150" dirty="0">
                <a:solidFill>
                  <a:srgbClr val="003DA5"/>
                </a:solidFill>
                <a:latin typeface="Fira Sans Medium"/>
                <a:ea typeface="Fira Sans Medium" panose="020B0503050000020004" pitchFamily="34" charset="0"/>
              </a:rPr>
              <a:t>Discuss this with your advisor </a:t>
            </a:r>
          </a:p>
          <a:p>
            <a:pPr algn="ctr"/>
            <a:r>
              <a:rPr lang="en-US" sz="3600" spc="-150" dirty="0">
                <a:solidFill>
                  <a:srgbClr val="003DA5"/>
                </a:solidFill>
                <a:latin typeface="Fira Sans Medium"/>
                <a:ea typeface="Fira Sans Medium" panose="020B0503050000020004" pitchFamily="34" charset="0"/>
              </a:rPr>
              <a:t>and be prepared to make informed decisions!  </a:t>
            </a:r>
          </a:p>
          <a:p>
            <a:endParaRPr lang="en-US" sz="3600" spc="-150" dirty="0">
              <a:solidFill>
                <a:srgbClr val="003DA5"/>
              </a:solidFill>
              <a:latin typeface="Fira Sans Medium" panose="020B0503050000020004" pitchFamily="34" charset="0"/>
              <a:ea typeface="Fira Sans Medium" panose="020B0503050000020004" pitchFamily="34" charset="0"/>
            </a:endParaRPr>
          </a:p>
          <a:p>
            <a:endParaRPr lang="en-US" sz="3600" spc="-150" dirty="0">
              <a:solidFill>
                <a:srgbClr val="003DA5"/>
              </a:solidFill>
              <a:latin typeface="Fira Sans Medium" panose="020B0503050000020004" pitchFamily="34" charset="0"/>
              <a:ea typeface="Fira Sans Medium" panose="020B0503050000020004" pitchFamily="34" charset="0"/>
            </a:endParaRPr>
          </a:p>
        </p:txBody>
      </p:sp>
    </p:spTree>
    <p:extLst>
      <p:ext uri="{BB962C8B-B14F-4D97-AF65-F5344CB8AC3E}">
        <p14:creationId xmlns:p14="http://schemas.microsoft.com/office/powerpoint/2010/main" val="361740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7894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76960" y="618430"/>
            <a:ext cx="9997440" cy="553998"/>
          </a:xfrm>
          <a:prstGeom prst="rect">
            <a:avLst/>
          </a:prstGeom>
          <a:noFill/>
        </p:spPr>
        <p:txBody>
          <a:bodyPr wrap="square" lIns="0" tIns="0" rIns="0" bIns="0" rtlCol="0">
            <a:spAutoFit/>
          </a:bodyPr>
          <a:lstStyle/>
          <a:p>
            <a:r>
              <a:rPr lang="en-US" sz="3600" spc="-150" dirty="0">
                <a:solidFill>
                  <a:srgbClr val="003DA5"/>
                </a:solidFill>
                <a:latin typeface="Fira Sans Medium" panose="020B0503050000020004" pitchFamily="34" charset="0"/>
                <a:ea typeface="Fira Sans Medium" panose="020B0503050000020004" pitchFamily="34" charset="0"/>
              </a:rPr>
              <a:t>Graduation Deadline Dates</a:t>
            </a:r>
          </a:p>
        </p:txBody>
      </p:sp>
      <p:sp>
        <p:nvSpPr>
          <p:cNvPr id="16" name="TextBox 15">
            <a:extLst>
              <a:ext uri="{FF2B5EF4-FFF2-40B4-BE49-F238E27FC236}">
                <a16:creationId xmlns:a16="http://schemas.microsoft.com/office/drawing/2014/main" id="{8ABEED9E-6D42-6848-B093-DA24659404C5}"/>
              </a:ext>
            </a:extLst>
          </p:cNvPr>
          <p:cNvSpPr txBox="1"/>
          <p:nvPr/>
        </p:nvSpPr>
        <p:spPr>
          <a:xfrm>
            <a:off x="1717040" y="1470400"/>
            <a:ext cx="9357360" cy="5142946"/>
          </a:xfrm>
          <a:prstGeom prst="rect">
            <a:avLst/>
          </a:prstGeom>
          <a:noFill/>
        </p:spPr>
        <p:txBody>
          <a:bodyPr wrap="square" lIns="0" tIns="0" rIns="0" bIns="0" rtlCol="0" anchor="t">
            <a:spAutoFit/>
          </a:bodyPr>
          <a:lstStyle/>
          <a:p>
            <a:r>
              <a:rPr lang="en-US" sz="2400" b="1" dirty="0">
                <a:latin typeface="Fira Sans" panose="020B0503050000020004" pitchFamily="34" charset="0"/>
                <a:ea typeface="Fira Sans" panose="020B0503050000020004" pitchFamily="34" charset="0"/>
              </a:rPr>
              <a:t>For a list of upcoming deadline dates visit:</a:t>
            </a:r>
          </a:p>
          <a:p>
            <a:pPr lvl="1">
              <a:lnSpc>
                <a:spcPct val="90000"/>
              </a:lnSpc>
              <a:buClr>
                <a:srgbClr val="95B3D7"/>
              </a:buClr>
            </a:pPr>
            <a:r>
              <a:rPr kumimoji="1" lang="en-US" dirty="0">
                <a:latin typeface="Candara" charset="0"/>
                <a:ea typeface="ＭＳ Ｐゴシック" charset="0"/>
                <a:cs typeface="American Typewriter" charset="0"/>
                <a:hlinkClick r:id="rId5"/>
              </a:rPr>
              <a:t>https://graduate.ucr.edu/graduation-procedures</a:t>
            </a:r>
            <a:endParaRPr kumimoji="1" lang="en-US" sz="1400" dirty="0">
              <a:latin typeface="Candara" charset="0"/>
              <a:ea typeface="ＭＳ Ｐゴシック" charset="0"/>
              <a:cs typeface="American Typewriter" charset="0"/>
            </a:endParaRPr>
          </a:p>
          <a:p>
            <a:pPr lvl="1"/>
            <a:endParaRPr lang="en-US" b="1" dirty="0">
              <a:latin typeface="Fira Sans" panose="020B0503050000020004" pitchFamily="34" charset="0"/>
              <a:ea typeface="Fira Sans Book" panose="020B0503050000020004" pitchFamily="34" charset="0"/>
            </a:endParaRPr>
          </a:p>
          <a:p>
            <a:r>
              <a:rPr lang="en-US" sz="2400" b="1" dirty="0">
                <a:latin typeface="Fira Sans" panose="020B0503050000020004" pitchFamily="34" charset="0"/>
                <a:ea typeface="Fira Sans" panose="020B0503050000020004" pitchFamily="34" charset="0"/>
              </a:rPr>
              <a:t>“In Between” deadline</a:t>
            </a:r>
          </a:p>
          <a:p>
            <a:pPr lvl="1"/>
            <a:r>
              <a:rPr lang="en-US" dirty="0">
                <a:latin typeface="Fira Sans" panose="020B0503050000020004" pitchFamily="34" charset="0"/>
                <a:ea typeface="Fira Sans" panose="020B0503050000020004" pitchFamily="34" charset="0"/>
              </a:rPr>
              <a:t>Between the end of one quarter and the beginning of the next quarter.</a:t>
            </a:r>
          </a:p>
          <a:p>
            <a:pPr lvl="1"/>
            <a:r>
              <a:rPr lang="en-US" dirty="0">
                <a:latin typeface="Fira Sans" panose="020B0503050000020004" pitchFamily="34" charset="0"/>
                <a:ea typeface="Fira Sans" panose="020B0503050000020004" pitchFamily="34" charset="0"/>
              </a:rPr>
              <a:t>Timeframe is variable depending on the quarter.</a:t>
            </a:r>
          </a:p>
          <a:p>
            <a:pPr lvl="1"/>
            <a:r>
              <a:rPr lang="en-US" dirty="0">
                <a:latin typeface="Fira Sans" panose="020B0503050000020004" pitchFamily="34" charset="0"/>
                <a:ea typeface="Fira Sans" panose="020B0503050000020004" pitchFamily="34" charset="0"/>
              </a:rPr>
              <a:t>Filing during this time allows you to graduate without enrolling or paying fees for the next quarter, but the conferral date of the degree will be that next quarter.</a:t>
            </a:r>
          </a:p>
          <a:p>
            <a:pPr lvl="1"/>
            <a:r>
              <a:rPr lang="en-US" dirty="0">
                <a:latin typeface="Fira Sans" panose="020B0503050000020004" pitchFamily="34" charset="0"/>
                <a:ea typeface="Fira Sans" panose="020B0503050000020004" pitchFamily="34" charset="0"/>
              </a:rPr>
              <a:t>Format review and final deadlines are strictly enforced.</a:t>
            </a:r>
          </a:p>
          <a:p>
            <a:pPr lvl="1"/>
            <a:endParaRPr lang="en-US" dirty="0">
              <a:latin typeface="Fira Sans" panose="020B0503050000020004" pitchFamily="34" charset="0"/>
              <a:ea typeface="Fira Sans" panose="020B0503050000020004" pitchFamily="34" charset="0"/>
            </a:endParaRPr>
          </a:p>
          <a:p>
            <a:pPr lvl="1"/>
            <a:r>
              <a:rPr lang="en-US" u="sng" dirty="0">
                <a:latin typeface="Fira Sans" panose="020B0503050000020004" pitchFamily="34" charset="0"/>
                <a:ea typeface="Fira Sans" panose="020B0503050000020004" pitchFamily="34" charset="0"/>
              </a:rPr>
              <a:t>EXAMPLE</a:t>
            </a:r>
            <a:endParaRPr lang="en-US" dirty="0">
              <a:latin typeface="Fira Sans" panose="020B0503050000020004" pitchFamily="34" charset="0"/>
              <a:ea typeface="Fira Sans" panose="020B0503050000020004" pitchFamily="34" charset="0"/>
            </a:endParaRPr>
          </a:p>
          <a:p>
            <a:pPr lvl="1"/>
            <a:r>
              <a:rPr lang="en-US" dirty="0">
                <a:latin typeface="Fira Sans"/>
                <a:ea typeface="Fira Sans" panose="020B0503050000020004" pitchFamily="34" charset="0"/>
              </a:rPr>
              <a:t>-Winter 2026 ends 3/20/2026 – deadline for Winter 2025 is Noon on 3/20/2026.</a:t>
            </a:r>
            <a:br>
              <a:rPr lang="en-US" dirty="0">
                <a:latin typeface="Fira Sans" panose="020B0503050000020004" pitchFamily="34" charset="0"/>
                <a:ea typeface="Fira Sans" panose="020B0503050000020004" pitchFamily="34" charset="0"/>
              </a:rPr>
            </a:br>
            <a:r>
              <a:rPr lang="en-US" dirty="0">
                <a:latin typeface="Fira Sans"/>
                <a:ea typeface="Fira Sans" panose="020B0503050000020004" pitchFamily="34" charset="0"/>
              </a:rPr>
              <a:t>-Spring 2026 begins on 3/25/2026.</a:t>
            </a:r>
          </a:p>
          <a:p>
            <a:pPr lvl="1"/>
            <a:r>
              <a:rPr lang="en-US" dirty="0">
                <a:latin typeface="Fira Sans"/>
                <a:ea typeface="Fira Sans" panose="020B0503050000020004" pitchFamily="34" charset="0"/>
              </a:rPr>
              <a:t>-Students who complete all requirements between 3/21/2026 and Noon on 3/24/2026 will not have to enroll or pay fees for Spring 2026 if they were enrolled or on filing fee in Winter 2026.</a:t>
            </a:r>
          </a:p>
          <a:p>
            <a:pPr lvl="1"/>
            <a:r>
              <a:rPr lang="en-US" dirty="0">
                <a:latin typeface="Fira Sans"/>
                <a:ea typeface="Fira Sans" panose="020B0503050000020004" pitchFamily="34" charset="0"/>
              </a:rPr>
              <a:t>-The conferral date of the degree will be Spring 2026.</a:t>
            </a:r>
          </a:p>
          <a:p>
            <a:endParaRPr lang="en-US" dirty="0">
              <a:latin typeface="Fira Sans Book" panose="020B0503050000020004" pitchFamily="34" charset="0"/>
              <a:ea typeface="Fira Sans Book" panose="020B0503050000020004" pitchFamily="34" charset="0"/>
            </a:endParaRPr>
          </a:p>
        </p:txBody>
      </p:sp>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080" y="1883783"/>
            <a:ext cx="280946" cy="128525"/>
          </a:xfrm>
          <a:prstGeom prst="rect">
            <a:avLst/>
          </a:prstGeom>
        </p:spPr>
      </p:pic>
      <p:pic>
        <p:nvPicPr>
          <p:cNvPr id="2" name="Graphic 1">
            <a:extLst>
              <a:ext uri="{FF2B5EF4-FFF2-40B4-BE49-F238E27FC236}">
                <a16:creationId xmlns:a16="http://schemas.microsoft.com/office/drawing/2014/main" id="{826AB6A3-3E6E-4AE4-BDFF-4DE08BB19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134" y="2798183"/>
            <a:ext cx="280946" cy="128525"/>
          </a:xfrm>
          <a:prstGeom prst="rect">
            <a:avLst/>
          </a:prstGeom>
        </p:spPr>
      </p:pic>
    </p:spTree>
    <p:extLst>
      <p:ext uri="{BB962C8B-B14F-4D97-AF65-F5344CB8AC3E}">
        <p14:creationId xmlns:p14="http://schemas.microsoft.com/office/powerpoint/2010/main" val="406113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3" name="Graphic 12">
            <a:extLst>
              <a:ext uri="{FF2B5EF4-FFF2-40B4-BE49-F238E27FC236}">
                <a16:creationId xmlns:a16="http://schemas.microsoft.com/office/drawing/2014/main" id="{5F2325CB-BF19-AA4A-8CD1-4A5B923E7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4687" y="838200"/>
            <a:ext cx="280946" cy="128525"/>
          </a:xfrm>
          <a:prstGeom prst="rect">
            <a:avLst/>
          </a:prstGeom>
        </p:spPr>
      </p:pic>
      <p:pic>
        <p:nvPicPr>
          <p:cNvPr id="3" name="Picture 2" descr="Graduation caps in the air&#10;&#10;Description automatically generated">
            <a:extLst>
              <a:ext uri="{FF2B5EF4-FFF2-40B4-BE49-F238E27FC236}">
                <a16:creationId xmlns:a16="http://schemas.microsoft.com/office/drawing/2014/main" id="{197F2E2B-F6C3-1AD6-01F6-1B12A51B5C21}"/>
              </a:ext>
            </a:extLst>
          </p:cNvPr>
          <p:cNvPicPr>
            <a:picLocks noChangeAspect="1"/>
          </p:cNvPicPr>
          <p:nvPr/>
        </p:nvPicPr>
        <p:blipFill>
          <a:blip r:embed="rId5"/>
          <a:stretch>
            <a:fillRect/>
          </a:stretch>
        </p:blipFill>
        <p:spPr>
          <a:xfrm>
            <a:off x="0" y="0"/>
            <a:ext cx="12192000" cy="1841166"/>
          </a:xfrm>
          <a:prstGeom prst="rect">
            <a:avLst/>
          </a:prstGeom>
        </p:spPr>
      </p:pic>
      <p:sp>
        <p:nvSpPr>
          <p:cNvPr id="15" name="TextBox 14">
            <a:extLst>
              <a:ext uri="{FF2B5EF4-FFF2-40B4-BE49-F238E27FC236}">
                <a16:creationId xmlns:a16="http://schemas.microsoft.com/office/drawing/2014/main" id="{50880866-2111-F744-B771-D369A423071D}"/>
              </a:ext>
            </a:extLst>
          </p:cNvPr>
          <p:cNvSpPr txBox="1"/>
          <p:nvPr/>
        </p:nvSpPr>
        <p:spPr>
          <a:xfrm>
            <a:off x="5309807" y="1312092"/>
            <a:ext cx="2797873" cy="553998"/>
          </a:xfrm>
          <a:prstGeom prst="rect">
            <a:avLst/>
          </a:prstGeom>
          <a:noFill/>
        </p:spPr>
        <p:txBody>
          <a:bodyPr wrap="square" lIns="0" tIns="0" rIns="0" bIns="0" rtlCol="0">
            <a:spAutoFit/>
          </a:bodyPr>
          <a:lstStyle/>
          <a:p>
            <a:r>
              <a:rPr lang="en-US" sz="3600" dirty="0">
                <a:latin typeface="Fira Sans Medium" panose="020B0503050000020004" pitchFamily="34" charset="0"/>
                <a:ea typeface="Fira Sans Medium" panose="020B0503050000020004" pitchFamily="34" charset="0"/>
              </a:rPr>
              <a:t>Graduation!</a:t>
            </a:r>
            <a:endParaRPr lang="en-US" sz="3600" spc="-150" dirty="0">
              <a:latin typeface="Fira Sans Medium" panose="020B0503050000020004" pitchFamily="34" charset="0"/>
              <a:ea typeface="Fira Sans Medium" panose="020B0503050000020004" pitchFamily="34" charset="0"/>
            </a:endParaRPr>
          </a:p>
        </p:txBody>
      </p:sp>
      <p:sp>
        <p:nvSpPr>
          <p:cNvPr id="19" name="TextBox 18">
            <a:extLst>
              <a:ext uri="{FF2B5EF4-FFF2-40B4-BE49-F238E27FC236}">
                <a16:creationId xmlns:a16="http://schemas.microsoft.com/office/drawing/2014/main" id="{07AB0A0C-F087-884D-9706-9B186CF767E8}"/>
              </a:ext>
            </a:extLst>
          </p:cNvPr>
          <p:cNvSpPr txBox="1"/>
          <p:nvPr/>
        </p:nvSpPr>
        <p:spPr>
          <a:xfrm>
            <a:off x="894079" y="1981200"/>
            <a:ext cx="10906933" cy="4185761"/>
          </a:xfrm>
          <a:prstGeom prst="rect">
            <a:avLst/>
          </a:prstGeom>
          <a:noFill/>
        </p:spPr>
        <p:txBody>
          <a:bodyPr wrap="square" lIns="0" tIns="0" rIns="0" bIns="0" rtlCol="0">
            <a:spAutoFit/>
          </a:bodyPr>
          <a:lstStyle/>
          <a:p>
            <a:r>
              <a:rPr lang="en-US" sz="2400" b="1" dirty="0">
                <a:latin typeface="Fira Sans" panose="020B0503050000020004" pitchFamily="34" charset="0"/>
                <a:ea typeface="Fira Sans" panose="020B0503050000020004" pitchFamily="34" charset="0"/>
              </a:rPr>
              <a:t>Transcript</a:t>
            </a:r>
          </a:p>
          <a:p>
            <a:r>
              <a:rPr lang="en-US" sz="2000" dirty="0">
                <a:latin typeface="Fira Sans Book" panose="020B0503050000020004" pitchFamily="34" charset="0"/>
                <a:ea typeface="Fira Sans Book" panose="020B0503050000020004" pitchFamily="34" charset="0"/>
              </a:rPr>
              <a:t>The degree will be posted on your transcript by the Registrar’s Office 4-6 weeks after the conferral date.</a:t>
            </a:r>
          </a:p>
          <a:p>
            <a:r>
              <a:rPr lang="en-US" sz="2000" dirty="0">
                <a:latin typeface="Fira Sans Book" panose="020B0503050000020004" pitchFamily="34" charset="0"/>
                <a:ea typeface="Fira Sans Book" panose="020B0503050000020004" pitchFamily="34" charset="0"/>
              </a:rPr>
              <a:t>Transcripts must be ordered; they will not be sent automatically.</a:t>
            </a:r>
          </a:p>
          <a:p>
            <a:endParaRPr lang="en-US" sz="1200" dirty="0">
              <a:latin typeface="Fira Sans Book" panose="020B0503050000020004" pitchFamily="34" charset="0"/>
              <a:ea typeface="Fira Sans Book" panose="020B0503050000020004" pitchFamily="34" charset="0"/>
            </a:endParaRPr>
          </a:p>
          <a:p>
            <a:r>
              <a:rPr lang="en-US" sz="2400" b="1" dirty="0">
                <a:latin typeface="Fira Sans" panose="020B0503050000020004" pitchFamily="34" charset="0"/>
                <a:ea typeface="Fira Sans" panose="020B0503050000020004" pitchFamily="34" charset="0"/>
              </a:rPr>
              <a:t>Diploma</a:t>
            </a:r>
          </a:p>
          <a:p>
            <a:r>
              <a:rPr lang="en-US" sz="2000" dirty="0">
                <a:latin typeface="Fira Sans Book" panose="020B0503050000020004" pitchFamily="34" charset="0"/>
                <a:ea typeface="Fira Sans Book" panose="020B0503050000020004" pitchFamily="34" charset="0"/>
              </a:rPr>
              <a:t>Diplomas are mailed to the permanent address 8-10 weeks after the conferral date.</a:t>
            </a:r>
          </a:p>
          <a:p>
            <a:r>
              <a:rPr lang="en-US" sz="2000" dirty="0">
                <a:latin typeface="Fira Sans Book" panose="020B0503050000020004" pitchFamily="34" charset="0"/>
                <a:ea typeface="Fira Sans Book" panose="020B0503050000020004" pitchFamily="34" charset="0"/>
              </a:rPr>
              <a:t>Keep your permanent address up to date using your </a:t>
            </a:r>
            <a:r>
              <a:rPr lang="en-US" sz="2000" dirty="0" err="1">
                <a:latin typeface="Fira Sans Book" panose="020B0503050000020004" pitchFamily="34" charset="0"/>
                <a:ea typeface="Fira Sans Book" panose="020B0503050000020004" pitchFamily="34" charset="0"/>
              </a:rPr>
              <a:t>R’Web</a:t>
            </a:r>
            <a:r>
              <a:rPr lang="en-US" sz="2000" dirty="0">
                <a:latin typeface="Fira Sans Book" panose="020B0503050000020004" pitchFamily="34" charset="0"/>
                <a:ea typeface="Fira Sans Book" panose="020B0503050000020004" pitchFamily="34" charset="0"/>
              </a:rPr>
              <a:t> portal. </a:t>
            </a:r>
          </a:p>
          <a:p>
            <a:endParaRPr lang="en-US" sz="1200" dirty="0">
              <a:latin typeface="Fira Sans Book" panose="020B0503050000020004" pitchFamily="34" charset="0"/>
              <a:ea typeface="Fira Sans Book" panose="020B0503050000020004" pitchFamily="34" charset="0"/>
            </a:endParaRPr>
          </a:p>
          <a:p>
            <a:r>
              <a:rPr lang="en-US" sz="2400" b="1" dirty="0" err="1">
                <a:latin typeface="Fira Sans" panose="020B0503050000020004" pitchFamily="34" charset="0"/>
                <a:ea typeface="Fira Sans" panose="020B0503050000020004" pitchFamily="34" charset="0"/>
              </a:rPr>
              <a:t>R’Web</a:t>
            </a:r>
            <a:r>
              <a:rPr lang="en-US" sz="2400" b="1" dirty="0">
                <a:latin typeface="Fira Sans" panose="020B0503050000020004" pitchFamily="34" charset="0"/>
                <a:ea typeface="Fira Sans" panose="020B0503050000020004" pitchFamily="34" charset="0"/>
              </a:rPr>
              <a:t> and </a:t>
            </a:r>
            <a:r>
              <a:rPr lang="en-US" sz="2400" b="1" dirty="0" err="1">
                <a:latin typeface="Fira Sans" panose="020B0503050000020004" pitchFamily="34" charset="0"/>
                <a:ea typeface="Fira Sans" panose="020B0503050000020004" pitchFamily="34" charset="0"/>
              </a:rPr>
              <a:t>R’Mail</a:t>
            </a:r>
            <a:endParaRPr lang="en-US" sz="2400" b="1" dirty="0">
              <a:latin typeface="Fira Sans" panose="020B0503050000020004" pitchFamily="34" charset="0"/>
              <a:ea typeface="Fira Sans" panose="020B0503050000020004" pitchFamily="34" charset="0"/>
            </a:endParaRPr>
          </a:p>
          <a:p>
            <a:r>
              <a:rPr lang="en-US" sz="2000" dirty="0">
                <a:latin typeface="Fira Sans Book" panose="020B0503050000020004" pitchFamily="34" charset="0"/>
                <a:ea typeface="Fira Sans Book" panose="020B0503050000020004" pitchFamily="34" charset="0"/>
              </a:rPr>
              <a:t>You will continue to have access to these resources indefinitely.</a:t>
            </a:r>
          </a:p>
          <a:p>
            <a:endParaRPr lang="en-US" sz="1200" dirty="0">
              <a:latin typeface="Fira Sans Book" panose="020B0503050000020004" pitchFamily="34" charset="0"/>
              <a:ea typeface="Fira Sans Book" panose="020B0503050000020004" pitchFamily="34" charset="0"/>
            </a:endParaRPr>
          </a:p>
          <a:p>
            <a:r>
              <a:rPr lang="en-US" sz="2400" b="1" dirty="0">
                <a:latin typeface="Fira Sans" panose="020B0503050000020004" pitchFamily="34" charset="0"/>
                <a:ea typeface="Fira Sans" panose="020B0503050000020004" pitchFamily="34" charset="0"/>
              </a:rPr>
              <a:t>Questions about Transcripts and Diplomas</a:t>
            </a:r>
          </a:p>
          <a:p>
            <a:r>
              <a:rPr lang="en-US" sz="2000" dirty="0">
                <a:latin typeface="Fira Sans Book" panose="020B0503050000020004" pitchFamily="34" charset="0"/>
                <a:ea typeface="Fira Sans Book" panose="020B0503050000020004" pitchFamily="34" charset="0"/>
                <a:hlinkClick r:id="rId6"/>
              </a:rPr>
              <a:t>reghelpdesk@ucr.edu</a:t>
            </a:r>
            <a:endParaRPr lang="en-US" sz="2000" dirty="0">
              <a:latin typeface="Fira Sans Book" panose="020B0503050000020004" pitchFamily="34" charset="0"/>
              <a:ea typeface="Fira Sans Book" panose="020B0503050000020004" pitchFamily="34" charset="0"/>
            </a:endParaRPr>
          </a:p>
          <a:p>
            <a:r>
              <a:rPr lang="en-US" sz="2000" dirty="0">
                <a:solidFill>
                  <a:srgbClr val="1F497D"/>
                </a:solidFill>
                <a:latin typeface="Candara" charset="0"/>
                <a:hlinkClick r:id="rId7"/>
              </a:rPr>
              <a:t>https://registrar.ucr.edu/graduation-guide/diplomas</a:t>
            </a:r>
            <a:r>
              <a:rPr lang="en-US" sz="2000" dirty="0">
                <a:solidFill>
                  <a:srgbClr val="1F497D"/>
                </a:solidFill>
                <a:latin typeface="Candara" charset="0"/>
              </a:rPr>
              <a:t> </a:t>
            </a:r>
          </a:p>
        </p:txBody>
      </p:sp>
      <p:pic>
        <p:nvPicPr>
          <p:cNvPr id="4" name="Picture 3" descr="A qr code on a white background&#10;&#10;Description automatically generated">
            <a:extLst>
              <a:ext uri="{FF2B5EF4-FFF2-40B4-BE49-F238E27FC236}">
                <a16:creationId xmlns:a16="http://schemas.microsoft.com/office/drawing/2014/main" id="{D6CD8E39-3F51-3405-FB1D-A26871D10BC4}"/>
              </a:ext>
            </a:extLst>
          </p:cNvPr>
          <p:cNvPicPr>
            <a:picLocks noChangeAspect="1"/>
          </p:cNvPicPr>
          <p:nvPr/>
        </p:nvPicPr>
        <p:blipFill>
          <a:blip r:embed="rId8"/>
          <a:stretch>
            <a:fillRect/>
          </a:stretch>
        </p:blipFill>
        <p:spPr>
          <a:xfrm>
            <a:off x="7353118" y="5276967"/>
            <a:ext cx="965543" cy="961993"/>
          </a:xfrm>
          <a:prstGeom prst="rect">
            <a:avLst/>
          </a:prstGeom>
        </p:spPr>
      </p:pic>
    </p:spTree>
    <p:extLst>
      <p:ext uri="{BB962C8B-B14F-4D97-AF65-F5344CB8AC3E}">
        <p14:creationId xmlns:p14="http://schemas.microsoft.com/office/powerpoint/2010/main" val="33008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1933575" y="559435"/>
            <a:ext cx="8231848" cy="5509200"/>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THANK YOU FOR ATTENDING!</a:t>
            </a:r>
          </a:p>
          <a:p>
            <a:pPr algn="ctr"/>
            <a:endParaRPr lang="en-US" sz="4400" dirty="0">
              <a:solidFill>
                <a:schemeClr val="bg1"/>
              </a:solidFill>
              <a:latin typeface="Fira Sans" panose="020B0503050000020004" pitchFamily="34" charset="0"/>
            </a:endParaRPr>
          </a:p>
          <a:p>
            <a:pPr algn="ctr"/>
            <a:r>
              <a:rPr lang="en-US" sz="4400" dirty="0">
                <a:solidFill>
                  <a:schemeClr val="bg1"/>
                </a:solidFill>
                <a:latin typeface="Fira Sans" panose="020B0503050000020004" pitchFamily="34" charset="0"/>
              </a:rPr>
              <a:t>Graduate Academic Affairs</a:t>
            </a:r>
          </a:p>
          <a:p>
            <a:pPr algn="ctr"/>
            <a:r>
              <a:rPr lang="en-US" sz="4400" dirty="0">
                <a:solidFill>
                  <a:schemeClr val="bg1"/>
                </a:solidFill>
                <a:latin typeface="Fira Sans" panose="020B0503050000020004" pitchFamily="34" charset="0"/>
              </a:rPr>
              <a:t>GAA@ucr.edu</a:t>
            </a:r>
          </a:p>
          <a:p>
            <a:pPr algn="ctr"/>
            <a:endParaRPr lang="en-US" sz="4400" dirty="0">
              <a:solidFill>
                <a:schemeClr val="bg1"/>
              </a:solidFill>
              <a:latin typeface="Fira Sans" panose="020B0503050000020004" pitchFamily="34" charset="0"/>
            </a:endParaRPr>
          </a:p>
          <a:p>
            <a:pPr algn="ctr"/>
            <a:r>
              <a:rPr lang="en-US" sz="4400" dirty="0">
                <a:solidFill>
                  <a:schemeClr val="bg1"/>
                </a:solidFill>
                <a:latin typeface="Fira Sans" panose="020B0503050000020004" pitchFamily="34" charset="0"/>
              </a:rPr>
              <a:t>Amanda</a:t>
            </a:r>
            <a:br>
              <a:rPr lang="en-US" sz="4400" dirty="0">
                <a:solidFill>
                  <a:schemeClr val="bg1"/>
                </a:solidFill>
                <a:latin typeface="Fira Sans" panose="020B0503050000020004" pitchFamily="34" charset="0"/>
              </a:rPr>
            </a:br>
            <a:r>
              <a:rPr lang="en-US" sz="4400" dirty="0">
                <a:solidFill>
                  <a:schemeClr val="bg1"/>
                </a:solidFill>
                <a:latin typeface="Fira Sans" panose="020B0503050000020004" pitchFamily="34" charset="0"/>
              </a:rPr>
              <a:t>Jessica</a:t>
            </a:r>
            <a:br>
              <a:rPr lang="en-US" sz="4400" dirty="0">
                <a:solidFill>
                  <a:schemeClr val="bg1"/>
                </a:solidFill>
                <a:latin typeface="Fira Sans" panose="020B0503050000020004" pitchFamily="34" charset="0"/>
              </a:rPr>
            </a:br>
            <a:r>
              <a:rPr lang="en-US" sz="4400" dirty="0">
                <a:solidFill>
                  <a:schemeClr val="bg1"/>
                </a:solidFill>
                <a:latin typeface="Fira Sans" panose="020B0503050000020004" pitchFamily="34" charset="0"/>
              </a:rPr>
              <a:t>Trina</a:t>
            </a:r>
          </a:p>
        </p:txBody>
      </p:sp>
      <p:pic>
        <p:nvPicPr>
          <p:cNvPr id="4" name="Graphic 3">
            <a:extLst>
              <a:ext uri="{FF2B5EF4-FFF2-40B4-BE49-F238E27FC236}">
                <a16:creationId xmlns:a16="http://schemas.microsoft.com/office/drawing/2014/main" id="{EC2417E7-5DA8-2BE5-EDF5-1FFBB7C34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7047" y="1449536"/>
            <a:ext cx="444904" cy="203200"/>
          </a:xfrm>
          <a:prstGeom prst="rect">
            <a:avLst/>
          </a:prstGeom>
        </p:spPr>
      </p:pic>
      <p:pic>
        <p:nvPicPr>
          <p:cNvPr id="2" name="Graphic 1">
            <a:extLst>
              <a:ext uri="{FF2B5EF4-FFF2-40B4-BE49-F238E27FC236}">
                <a16:creationId xmlns:a16="http://schemas.microsoft.com/office/drawing/2014/main" id="{A99F33EF-D1DC-96BF-3AB2-F7039DFCC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7047" y="3554446"/>
            <a:ext cx="444904" cy="203200"/>
          </a:xfrm>
          <a:prstGeom prst="rect">
            <a:avLst/>
          </a:prstGeom>
        </p:spPr>
      </p:pic>
    </p:spTree>
    <p:extLst>
      <p:ext uri="{BB962C8B-B14F-4D97-AF65-F5344CB8AC3E}">
        <p14:creationId xmlns:p14="http://schemas.microsoft.com/office/powerpoint/2010/main" val="381388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84285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995680" y="637659"/>
            <a:ext cx="8681056" cy="553998"/>
          </a:xfrm>
          <a:prstGeom prst="rect">
            <a:avLst/>
          </a:prstGeom>
          <a:noFill/>
        </p:spPr>
        <p:txBody>
          <a:bodyPr wrap="square" lIns="0" tIns="0" rIns="0" bIns="0" rtlCol="0">
            <a:spAutoFit/>
          </a:bodyPr>
          <a:lstStyle/>
          <a:p>
            <a:r>
              <a:rPr lang="en-US" sz="3600" dirty="0">
                <a:solidFill>
                  <a:srgbClr val="003DA5"/>
                </a:solidFill>
                <a:latin typeface="Fira Sans Medium" panose="020B0503050000020004" pitchFamily="34" charset="0"/>
                <a:ea typeface="Fira Sans Medium" panose="020B0503050000020004" pitchFamily="34" charset="0"/>
              </a:rPr>
              <a:t>General Resources</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6" name="TextBox 15">
            <a:extLst>
              <a:ext uri="{FF2B5EF4-FFF2-40B4-BE49-F238E27FC236}">
                <a16:creationId xmlns:a16="http://schemas.microsoft.com/office/drawing/2014/main" id="{8ABEED9E-6D42-6848-B093-DA24659404C5}"/>
              </a:ext>
            </a:extLst>
          </p:cNvPr>
          <p:cNvSpPr txBox="1"/>
          <p:nvPr/>
        </p:nvSpPr>
        <p:spPr>
          <a:xfrm>
            <a:off x="1676400" y="1376454"/>
            <a:ext cx="9357360" cy="4708981"/>
          </a:xfrm>
          <a:prstGeom prst="rect">
            <a:avLst/>
          </a:prstGeom>
          <a:noFill/>
        </p:spPr>
        <p:txBody>
          <a:bodyPr wrap="square" lIns="0" tIns="0" rIns="0" bIns="0" rtlCol="0">
            <a:spAutoFit/>
          </a:bodyPr>
          <a:lstStyle/>
          <a:p>
            <a:r>
              <a:rPr lang="en-US" b="1" dirty="0">
                <a:latin typeface="Fira Sans" panose="020B0503050000020004" pitchFamily="34" charset="0"/>
                <a:ea typeface="Fira Sans" panose="020B0503050000020004" pitchFamily="34" charset="0"/>
              </a:rPr>
              <a:t>Grad Success - </a:t>
            </a:r>
            <a:r>
              <a:rPr lang="en-US" b="1" dirty="0">
                <a:latin typeface="Fira Sans" panose="020B0503050000020004" pitchFamily="34" charset="0"/>
                <a:ea typeface="Fira Sans" panose="020B0503050000020004" pitchFamily="34" charset="0"/>
                <a:hlinkClick r:id="rId5"/>
              </a:rPr>
              <a:t>https://graduate.ucr.edu/gradsuccess</a:t>
            </a:r>
            <a:r>
              <a:rPr lang="en-US" b="1" dirty="0">
                <a:latin typeface="Fira Sans" panose="020B0503050000020004" pitchFamily="34" charset="0"/>
                <a:ea typeface="Fira Sans" panose="020B0503050000020004" pitchFamily="34" charset="0"/>
              </a:rPr>
              <a:t> </a:t>
            </a:r>
          </a:p>
          <a:p>
            <a:pPr lvl="1"/>
            <a:r>
              <a:rPr lang="en-US" dirty="0">
                <a:latin typeface="Fira Sans Book" panose="020B0503050000020004" pitchFamily="34" charset="0"/>
                <a:ea typeface="Fira Sans Book" panose="020B0503050000020004" pitchFamily="34" charset="0"/>
              </a:rPr>
              <a:t>Graduate Writing Center</a:t>
            </a:r>
          </a:p>
          <a:p>
            <a:pPr marL="742950" lvl="1" indent="-285750">
              <a:buFont typeface="Arial" panose="020B0604020202020204" pitchFamily="34" charset="0"/>
              <a:buChar char="•"/>
            </a:pPr>
            <a:r>
              <a:rPr lang="en-US" dirty="0">
                <a:latin typeface="Fira Sans Book" panose="020B0503050000020004" pitchFamily="34" charset="0"/>
                <a:ea typeface="Fira Sans Book" panose="020B0503050000020004" pitchFamily="34" charset="0"/>
              </a:rPr>
              <a:t>By-request Programming</a:t>
            </a:r>
          </a:p>
          <a:p>
            <a:pPr marL="742950" lvl="1" indent="-285750">
              <a:buFont typeface="Arial" panose="020B0604020202020204" pitchFamily="34" charset="0"/>
              <a:buChar char="•"/>
            </a:pPr>
            <a:r>
              <a:rPr lang="en-US" dirty="0">
                <a:latin typeface="Fira Sans Book" panose="020B0503050000020004" pitchFamily="34" charset="0"/>
                <a:ea typeface="Fira Sans Book" panose="020B0503050000020004" pitchFamily="34" charset="0"/>
              </a:rPr>
              <a:t>Graduate Writer’s Room</a:t>
            </a:r>
          </a:p>
          <a:p>
            <a:pPr marL="742950" lvl="1" indent="-285750">
              <a:buFont typeface="Arial" panose="020B0604020202020204" pitchFamily="34" charset="0"/>
              <a:buChar char="•"/>
            </a:pPr>
            <a:r>
              <a:rPr lang="en-US" dirty="0">
                <a:latin typeface="Fira Sans Book" panose="020B0503050000020004" pitchFamily="34" charset="0"/>
                <a:ea typeface="Fira Sans Book" panose="020B0503050000020004" pitchFamily="34" charset="0"/>
              </a:rPr>
              <a:t>Workshops</a:t>
            </a:r>
          </a:p>
          <a:p>
            <a:endParaRPr lang="en-US" dirty="0">
              <a:latin typeface="Fira Sans Book" panose="020B0503050000020004" pitchFamily="34" charset="0"/>
              <a:ea typeface="Fira Sans Book" panose="020B0503050000020004" pitchFamily="34" charset="0"/>
            </a:endParaRPr>
          </a:p>
          <a:p>
            <a:r>
              <a:rPr lang="en-US" b="1" dirty="0">
                <a:latin typeface="Fira Sans" panose="020B0503050000020004" pitchFamily="34" charset="0"/>
                <a:ea typeface="Fira Sans" panose="020B0503050000020004" pitchFamily="34" charset="0"/>
              </a:rPr>
              <a:t>Counseling &amp; Psychological Services - </a:t>
            </a:r>
            <a:r>
              <a:rPr lang="en-US" b="1" dirty="0">
                <a:latin typeface="Fira Sans" panose="020B0503050000020004" pitchFamily="34" charset="0"/>
                <a:ea typeface="Fira Sans" panose="020B0503050000020004" pitchFamily="34" charset="0"/>
                <a:hlinkClick r:id="rId6"/>
              </a:rPr>
              <a:t>https://counseling.ucr.edu/</a:t>
            </a:r>
            <a:r>
              <a:rPr lang="en-US" b="1" dirty="0">
                <a:latin typeface="Fira Sans" panose="020B0503050000020004" pitchFamily="34" charset="0"/>
                <a:ea typeface="Fira Sans" panose="020B0503050000020004" pitchFamily="34" charset="0"/>
              </a:rPr>
              <a:t> *</a:t>
            </a:r>
          </a:p>
          <a:p>
            <a:pPr lvl="1"/>
            <a:r>
              <a:rPr lang="en-US" dirty="0">
                <a:latin typeface="Fira Sans Book" panose="020B0503050000020004" pitchFamily="34" charset="0"/>
                <a:ea typeface="Fira Sans Book" panose="020B0503050000020004" pitchFamily="34" charset="0"/>
              </a:rPr>
              <a:t>Grad Wellness Circles (with GSA)</a:t>
            </a:r>
          </a:p>
          <a:p>
            <a:pPr lvl="1"/>
            <a:r>
              <a:rPr lang="en-US" dirty="0">
                <a:latin typeface="Fira Sans Book" panose="020B0503050000020004" pitchFamily="34" charset="0"/>
                <a:ea typeface="Fira Sans Book" panose="020B0503050000020004" pitchFamily="34" charset="0"/>
              </a:rPr>
              <a:t>	Every Third Thursday 6:30-8pm</a:t>
            </a:r>
          </a:p>
          <a:p>
            <a:pPr lvl="1"/>
            <a:r>
              <a:rPr lang="en-US" dirty="0">
                <a:latin typeface="Fira Sans Book" panose="020B0503050000020004" pitchFamily="34" charset="0"/>
                <a:ea typeface="Fira Sans Book" panose="020B0503050000020004" pitchFamily="34" charset="0"/>
              </a:rPr>
              <a:t>	</a:t>
            </a:r>
            <a:r>
              <a:rPr lang="en-US" i="1" dirty="0">
                <a:latin typeface="Fira Sans Book" panose="020B0503050000020004" pitchFamily="34" charset="0"/>
                <a:ea typeface="Fira Sans Book" panose="020B0503050000020004" pitchFamily="34" charset="0"/>
              </a:rPr>
              <a:t>Meeting ID: 922 7738 8205</a:t>
            </a:r>
          </a:p>
          <a:p>
            <a:pPr lvl="1"/>
            <a:r>
              <a:rPr lang="en-US" i="1" dirty="0">
                <a:latin typeface="Fira Sans Book" panose="020B0503050000020004" pitchFamily="34" charset="0"/>
                <a:ea typeface="Fira Sans Book" panose="020B0503050000020004" pitchFamily="34" charset="0"/>
              </a:rPr>
              <a:t>	Passcode: 816554</a:t>
            </a:r>
          </a:p>
          <a:p>
            <a:pPr lvl="1"/>
            <a:r>
              <a:rPr lang="en-US" dirty="0">
                <a:latin typeface="Fira Sans Book" panose="020B0503050000020004" pitchFamily="34" charset="0"/>
                <a:ea typeface="Fira Sans Book" panose="020B0503050000020004" pitchFamily="34" charset="0"/>
              </a:rPr>
              <a:t>*</a:t>
            </a:r>
            <a:r>
              <a:rPr lang="en-US" i="1" dirty="0">
                <a:latin typeface="Fira Sans Book" panose="020B0503050000020004" pitchFamily="34" charset="0"/>
                <a:ea typeface="Fira Sans Book" panose="020B0503050000020004" pitchFamily="34" charset="0"/>
              </a:rPr>
              <a:t>visit Graduate Student Resources page on the CAPS web site for more resources</a:t>
            </a:r>
          </a:p>
          <a:p>
            <a:endParaRPr lang="en-US" dirty="0">
              <a:latin typeface="Fira Sans Book" panose="020B0503050000020004" pitchFamily="34" charset="0"/>
              <a:ea typeface="Fira Sans Book" panose="020B0503050000020004" pitchFamily="34" charset="0"/>
            </a:endParaRPr>
          </a:p>
          <a:p>
            <a:r>
              <a:rPr lang="en-US" b="1" dirty="0">
                <a:latin typeface="Fira Sans" panose="020B0503050000020004" pitchFamily="34" charset="0"/>
                <a:ea typeface="Fira Sans" panose="020B0503050000020004" pitchFamily="34" charset="0"/>
              </a:rPr>
              <a:t>Graduate Student Association (GSA) - </a:t>
            </a:r>
            <a:r>
              <a:rPr lang="en-US" b="1" dirty="0">
                <a:latin typeface="Fira Sans" panose="020B0503050000020004" pitchFamily="34" charset="0"/>
                <a:ea typeface="Fira Sans" panose="020B0503050000020004" pitchFamily="34" charset="0"/>
                <a:hlinkClick r:id="rId7"/>
              </a:rPr>
              <a:t>https://gsa.ucr.edu/</a:t>
            </a:r>
            <a:r>
              <a:rPr lang="en-US" b="1" dirty="0">
                <a:latin typeface="Fira Sans" panose="020B0503050000020004" pitchFamily="34" charset="0"/>
                <a:ea typeface="Fira Sans" panose="020B0503050000020004" pitchFamily="34" charset="0"/>
              </a:rPr>
              <a:t> </a:t>
            </a:r>
          </a:p>
          <a:p>
            <a:pPr lvl="1"/>
            <a:r>
              <a:rPr lang="en-US" dirty="0">
                <a:latin typeface="Fira Sans Book" panose="020B0503050000020004" pitchFamily="34" charset="0"/>
                <a:ea typeface="Fira Sans Book" panose="020B0503050000020004" pitchFamily="34" charset="0"/>
              </a:rPr>
              <a:t>Travel Grants		GSHIP information</a:t>
            </a:r>
          </a:p>
          <a:p>
            <a:pPr lvl="1"/>
            <a:r>
              <a:rPr lang="en-US" dirty="0">
                <a:latin typeface="Fira Sans Book" panose="020B0503050000020004" pitchFamily="34" charset="0"/>
                <a:ea typeface="Fira Sans Book" panose="020B0503050000020004" pitchFamily="34" charset="0"/>
              </a:rPr>
              <a:t>Basic Needs information	Departmental Resources</a:t>
            </a:r>
          </a:p>
          <a:p>
            <a:pPr lvl="1"/>
            <a:r>
              <a:rPr lang="en-US" dirty="0">
                <a:latin typeface="Fira Sans Book" panose="020B0503050000020004" pitchFamily="34" charset="0"/>
                <a:ea typeface="Fira Sans Book" panose="020B0503050000020004" pitchFamily="34" charset="0"/>
              </a:rPr>
              <a:t>Diversity and Inclusion</a:t>
            </a:r>
          </a:p>
        </p:txBody>
      </p:sp>
      <p:pic>
        <p:nvPicPr>
          <p:cNvPr id="2" name="Graphic 1">
            <a:extLst>
              <a:ext uri="{FF2B5EF4-FFF2-40B4-BE49-F238E27FC236}">
                <a16:creationId xmlns:a16="http://schemas.microsoft.com/office/drawing/2014/main" id="{ADCC61C8-2A06-8DBD-731B-5BC55CD71B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0320" y="3098375"/>
            <a:ext cx="280946" cy="128525"/>
          </a:xfrm>
          <a:prstGeom prst="rect">
            <a:avLst/>
          </a:prstGeom>
        </p:spPr>
      </p:pic>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0320" y="1497703"/>
            <a:ext cx="280946" cy="128525"/>
          </a:xfrm>
          <a:prstGeom prst="rect">
            <a:avLst/>
          </a:prstGeom>
        </p:spPr>
      </p:pic>
      <p:pic>
        <p:nvPicPr>
          <p:cNvPr id="5" name="Graphic 4">
            <a:extLst>
              <a:ext uri="{FF2B5EF4-FFF2-40B4-BE49-F238E27FC236}">
                <a16:creationId xmlns:a16="http://schemas.microsoft.com/office/drawing/2014/main" id="{2577446B-9277-925E-C734-7D4AC64B4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0320" y="5028775"/>
            <a:ext cx="280946" cy="128525"/>
          </a:xfrm>
          <a:prstGeom prst="rect">
            <a:avLst/>
          </a:prstGeom>
        </p:spPr>
      </p:pic>
    </p:spTree>
    <p:extLst>
      <p:ext uri="{BB962C8B-B14F-4D97-AF65-F5344CB8AC3E}">
        <p14:creationId xmlns:p14="http://schemas.microsoft.com/office/powerpoint/2010/main" val="383438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pic>
        <p:nvPicPr>
          <p:cNvPr id="11"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00" y="924135"/>
            <a:ext cx="280946" cy="128525"/>
          </a:xfrm>
          <a:prstGeom prst="rect">
            <a:avLst/>
          </a:prstGeom>
        </p:spPr>
      </p:pic>
      <p:sp>
        <p:nvSpPr>
          <p:cNvPr id="12" name="TextBox 11">
            <a:extLst>
              <a:ext uri="{FF2B5EF4-FFF2-40B4-BE49-F238E27FC236}">
                <a16:creationId xmlns:a16="http://schemas.microsoft.com/office/drawing/2014/main" id="{176FFA79-6D24-E049-BCE9-429F0B3C5BAA}"/>
              </a:ext>
            </a:extLst>
          </p:cNvPr>
          <p:cNvSpPr txBox="1"/>
          <p:nvPr/>
        </p:nvSpPr>
        <p:spPr>
          <a:xfrm>
            <a:off x="1066800" y="688459"/>
            <a:ext cx="8609936" cy="553998"/>
          </a:xfrm>
          <a:prstGeom prst="rect">
            <a:avLst/>
          </a:prstGeom>
          <a:noFill/>
        </p:spPr>
        <p:txBody>
          <a:bodyPr wrap="square" lIns="0" tIns="0" rIns="0" bIns="0" rtlCol="0">
            <a:spAutoFit/>
          </a:bodyPr>
          <a:lstStyle/>
          <a:p>
            <a:r>
              <a:rPr lang="en-US" sz="3600" dirty="0">
                <a:solidFill>
                  <a:srgbClr val="003DA5"/>
                </a:solidFill>
                <a:latin typeface="Fira Sans Medium" panose="020B0503050000020004" pitchFamily="34" charset="0"/>
                <a:ea typeface="Fira Sans Medium" panose="020B0503050000020004" pitchFamily="34" charset="0"/>
              </a:rPr>
              <a:t>Document Style</a:t>
            </a:r>
            <a:endParaRPr lang="en-US" sz="3600" spc="-150" dirty="0">
              <a:solidFill>
                <a:srgbClr val="003DA5"/>
              </a:solidFill>
              <a:latin typeface="Fira Sans Medium" panose="020B0503050000020004" pitchFamily="34" charset="0"/>
              <a:ea typeface="Fira Sans Medium" panose="020B0503050000020004" pitchFamily="34" charset="0"/>
            </a:endParaRPr>
          </a:p>
        </p:txBody>
      </p:sp>
      <p:sp>
        <p:nvSpPr>
          <p:cNvPr id="16" name="TextBox 15">
            <a:extLst>
              <a:ext uri="{FF2B5EF4-FFF2-40B4-BE49-F238E27FC236}">
                <a16:creationId xmlns:a16="http://schemas.microsoft.com/office/drawing/2014/main" id="{8ABEED9E-6D42-6848-B093-DA24659404C5}"/>
              </a:ext>
            </a:extLst>
          </p:cNvPr>
          <p:cNvSpPr txBox="1"/>
          <p:nvPr/>
        </p:nvSpPr>
        <p:spPr>
          <a:xfrm>
            <a:off x="1436318" y="1549174"/>
            <a:ext cx="9701825" cy="3693319"/>
          </a:xfrm>
          <a:prstGeom prst="rect">
            <a:avLst/>
          </a:prstGeom>
          <a:noFill/>
        </p:spPr>
        <p:txBody>
          <a:bodyPr wrap="square" lIns="0" tIns="0" rIns="0" bIns="0" rtlCol="0" anchor="t">
            <a:spAutoFit/>
          </a:bodyPr>
          <a:lstStyle/>
          <a:p>
            <a:r>
              <a:rPr lang="en-US" sz="2000" b="1" dirty="0">
                <a:latin typeface="Fira Sans"/>
                <a:ea typeface="Fira Sans" panose="020B0503050000020004" pitchFamily="34" charset="0"/>
              </a:rPr>
              <a:t>FIRST RULE: Format must conform to the Graduate Division requirements</a:t>
            </a:r>
          </a:p>
          <a:p>
            <a:pPr lvl="1"/>
            <a:r>
              <a:rPr lang="en-US" sz="2000" dirty="0">
                <a:latin typeface="Fira Sans"/>
                <a:ea typeface="Fira Sans" panose="020B0503050000020004" pitchFamily="34" charset="0"/>
              </a:rPr>
              <a:t>Download the Format Guide - </a:t>
            </a:r>
            <a:r>
              <a:rPr lang="en-US" sz="2000" dirty="0">
                <a:ea typeface="+mn-lt"/>
                <a:cs typeface="+mn-lt"/>
              </a:rPr>
              <a:t>https://graduate.ucr.edu/filing-resources#format-guide</a:t>
            </a:r>
            <a:endParaRPr lang="en-US" sz="2000" b="0" i="0" dirty="0">
              <a:solidFill>
                <a:srgbClr val="234674"/>
              </a:solidFill>
              <a:effectLst/>
              <a:latin typeface="Fira Sans" panose="020B0503050000020004" pitchFamily="34" charset="0"/>
            </a:endParaRPr>
          </a:p>
          <a:p>
            <a:endParaRPr lang="en-US" sz="2000" dirty="0">
              <a:latin typeface="Fira Sans Book" panose="020B0503050000020004" pitchFamily="34" charset="0"/>
              <a:ea typeface="Fira Sans Book" panose="020B0503050000020004" pitchFamily="34" charset="0"/>
            </a:endParaRPr>
          </a:p>
          <a:p>
            <a:r>
              <a:rPr lang="en-US" sz="2000" b="1" dirty="0">
                <a:latin typeface="Fira Sans" panose="020B0503050000020004" pitchFamily="34" charset="0"/>
                <a:ea typeface="Fira Sans" panose="020B0503050000020004" pitchFamily="34" charset="0"/>
              </a:rPr>
              <a:t>Style is at the discretion of your committee</a:t>
            </a:r>
          </a:p>
          <a:p>
            <a:pPr lvl="1"/>
            <a:r>
              <a:rPr lang="en-US" sz="2000" dirty="0">
                <a:latin typeface="Fira Sans" panose="020B0503050000020004" pitchFamily="34" charset="0"/>
                <a:ea typeface="Fira Sans Book" panose="020B0503050000020004" pitchFamily="34" charset="0"/>
              </a:rPr>
              <a:t>You may choose to use MLA or APA or another style manual as a guide but be careful.  These guides do not always match the Graduate Division requirements.</a:t>
            </a:r>
          </a:p>
          <a:p>
            <a:endParaRPr lang="en-US" sz="2000" dirty="0">
              <a:latin typeface="Fira Sans Book" panose="020B0503050000020004" pitchFamily="34" charset="0"/>
              <a:ea typeface="Fira Sans Book" panose="020B0503050000020004" pitchFamily="34" charset="0"/>
            </a:endParaRPr>
          </a:p>
          <a:p>
            <a:r>
              <a:rPr lang="en-US" sz="2000" b="1" dirty="0">
                <a:latin typeface="Fira Sans" panose="020B0503050000020004" pitchFamily="34" charset="0"/>
                <a:ea typeface="Fira Sans" panose="020B0503050000020004" pitchFamily="34" charset="0"/>
              </a:rPr>
              <a:t>Journal format or Scientific format</a:t>
            </a:r>
          </a:p>
          <a:p>
            <a:pPr lvl="1"/>
            <a:r>
              <a:rPr lang="en-US" sz="2000" dirty="0">
                <a:latin typeface="Fira Sans" panose="020B0503050000020004" pitchFamily="34" charset="0"/>
                <a:ea typeface="Fira Sans" panose="020B0503050000020004" pitchFamily="34" charset="0"/>
              </a:rPr>
              <a:t>Each chapter is a separate paper</a:t>
            </a:r>
          </a:p>
          <a:p>
            <a:pPr lvl="1"/>
            <a:r>
              <a:rPr lang="en-US" sz="2000" dirty="0">
                <a:latin typeface="Fira Sans" panose="020B0503050000020004" pitchFamily="34" charset="0"/>
                <a:ea typeface="Fira Sans" panose="020B0503050000020004" pitchFamily="34" charset="0"/>
              </a:rPr>
              <a:t>Must have a general introduction and conclusion</a:t>
            </a:r>
          </a:p>
          <a:p>
            <a:pPr lvl="1"/>
            <a:r>
              <a:rPr lang="en-US" sz="2000" dirty="0">
                <a:latin typeface="Fira Sans" panose="020B0503050000020004" pitchFamily="34" charset="0"/>
                <a:ea typeface="Fira Sans" panose="020B0503050000020004" pitchFamily="34" charset="0"/>
              </a:rPr>
              <a:t>Be consistent!  Must use the same style for each chapter (including the abstract, bibliography and footnotes/endnotes)</a:t>
            </a:r>
          </a:p>
        </p:txBody>
      </p:sp>
      <p:pic>
        <p:nvPicPr>
          <p:cNvPr id="2" name="Graphic 1">
            <a:extLst>
              <a:ext uri="{FF2B5EF4-FFF2-40B4-BE49-F238E27FC236}">
                <a16:creationId xmlns:a16="http://schemas.microsoft.com/office/drawing/2014/main" id="{ADCC61C8-2A06-8DBD-731B-5BC55CD71B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238" y="2570055"/>
            <a:ext cx="280946" cy="128525"/>
          </a:xfrm>
          <a:prstGeom prst="rect">
            <a:avLst/>
          </a:prstGeom>
        </p:spPr>
      </p:pic>
      <p:pic>
        <p:nvPicPr>
          <p:cNvPr id="4" name="Graphic 3">
            <a:extLst>
              <a:ext uri="{FF2B5EF4-FFF2-40B4-BE49-F238E27FC236}">
                <a16:creationId xmlns:a16="http://schemas.microsoft.com/office/drawing/2014/main" id="{C79318D2-2D00-E95F-EB3B-536D069C0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238" y="1670423"/>
            <a:ext cx="280946" cy="128525"/>
          </a:xfrm>
          <a:prstGeom prst="rect">
            <a:avLst/>
          </a:prstGeom>
        </p:spPr>
      </p:pic>
      <p:pic>
        <p:nvPicPr>
          <p:cNvPr id="5" name="Graphic 4">
            <a:extLst>
              <a:ext uri="{FF2B5EF4-FFF2-40B4-BE49-F238E27FC236}">
                <a16:creationId xmlns:a16="http://schemas.microsoft.com/office/drawing/2014/main" id="{2577446B-9277-925E-C734-7D4AC64B4C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238" y="3791899"/>
            <a:ext cx="280946" cy="128525"/>
          </a:xfrm>
          <a:prstGeom prst="rect">
            <a:avLst/>
          </a:prstGeom>
        </p:spPr>
      </p:pic>
    </p:spTree>
    <p:extLst>
      <p:ext uri="{BB962C8B-B14F-4D97-AF65-F5344CB8AC3E}">
        <p14:creationId xmlns:p14="http://schemas.microsoft.com/office/powerpoint/2010/main" val="219715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20320" y="0"/>
            <a:ext cx="12192000" cy="6858000"/>
          </a:xfrm>
          <a:prstGeom prst="rect">
            <a:avLst/>
          </a:prstGeom>
        </p:spPr>
      </p:pic>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8861" y="757779"/>
            <a:ext cx="444904" cy="203531"/>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2" name="TextBox 1">
            <a:extLst>
              <a:ext uri="{FF2B5EF4-FFF2-40B4-BE49-F238E27FC236}">
                <a16:creationId xmlns:a16="http://schemas.microsoft.com/office/drawing/2014/main" id="{31C56544-9EEC-F558-1265-2387FB7D87B0}"/>
              </a:ext>
            </a:extLst>
          </p:cNvPr>
          <p:cNvSpPr txBox="1"/>
          <p:nvPr/>
        </p:nvSpPr>
        <p:spPr>
          <a:xfrm>
            <a:off x="1899920" y="233164"/>
            <a:ext cx="8199120" cy="1086451"/>
          </a:xfrm>
          <a:prstGeom prst="rect">
            <a:avLst/>
          </a:prstGeom>
          <a:noFill/>
        </p:spPr>
        <p:txBody>
          <a:bodyPr wrap="square" rtlCol="0">
            <a:spAutoFit/>
          </a:bodyPr>
          <a:lstStyle/>
          <a:p>
            <a:pPr algn="ctr">
              <a:lnSpc>
                <a:spcPct val="150000"/>
              </a:lnSpc>
            </a:pPr>
            <a:r>
              <a:rPr lang="en-US" sz="4800" spc="-150" dirty="0">
                <a:solidFill>
                  <a:schemeClr val="bg1"/>
                </a:solidFill>
                <a:latin typeface="Fira Sans Medium" panose="020B0503050000020004" pitchFamily="34" charset="0"/>
                <a:ea typeface="Fira Sans Medium" panose="020B0503050000020004" pitchFamily="34" charset="0"/>
              </a:rPr>
              <a:t>Format – Preliminary Pages</a:t>
            </a:r>
          </a:p>
        </p:txBody>
      </p:sp>
      <p:sp>
        <p:nvSpPr>
          <p:cNvPr id="3" name="TextBox 2">
            <a:extLst>
              <a:ext uri="{FF2B5EF4-FFF2-40B4-BE49-F238E27FC236}">
                <a16:creationId xmlns:a16="http://schemas.microsoft.com/office/drawing/2014/main" id="{8D8040A6-CE98-C19E-C18D-7B67BA787526}"/>
              </a:ext>
            </a:extLst>
          </p:cNvPr>
          <p:cNvSpPr txBox="1"/>
          <p:nvPr/>
        </p:nvSpPr>
        <p:spPr>
          <a:xfrm>
            <a:off x="1121664" y="1292727"/>
            <a:ext cx="10088880" cy="5021375"/>
          </a:xfrm>
          <a:prstGeom prst="rect">
            <a:avLst/>
          </a:prstGeom>
          <a:noFill/>
        </p:spPr>
        <p:txBody>
          <a:bodyPr wrap="square" lIns="91440" tIns="45720" rIns="91440" bIns="45720" rtlCol="0" anchor="t">
            <a:spAutoFit/>
          </a:bodyPr>
          <a:lstStyle/>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Title Page </a:t>
            </a:r>
            <a:r>
              <a:rPr lang="en-US" spc="-150" dirty="0">
                <a:solidFill>
                  <a:schemeClr val="bg1"/>
                </a:solidFill>
                <a:latin typeface="Fira Sans Medium" panose="020B0503050000020004" pitchFamily="34" charset="0"/>
                <a:ea typeface="Fira Sans Medium" panose="020B0503050000020004" pitchFamily="34" charset="0"/>
              </a:rPr>
              <a:t>(page </a:t>
            </a:r>
            <a:r>
              <a:rPr lang="en-US" spc="-150" dirty="0" err="1">
                <a:solidFill>
                  <a:schemeClr val="bg1"/>
                </a:solidFill>
                <a:latin typeface="Fira Sans Medium" panose="020B0503050000020004" pitchFamily="34" charset="0"/>
                <a:ea typeface="Fira Sans Medium" panose="020B0503050000020004" pitchFamily="34" charset="0"/>
              </a:rPr>
              <a:t>i</a:t>
            </a:r>
            <a:r>
              <a:rPr lang="en-US" spc="-150" dirty="0">
                <a:solidFill>
                  <a:schemeClr val="bg1"/>
                </a:solidFill>
                <a:latin typeface="Fira Sans Medium" panose="020B0503050000020004" pitchFamily="34" charset="0"/>
                <a:ea typeface="Fira Sans Medium" panose="020B0503050000020004" pitchFamily="34" charset="0"/>
              </a:rPr>
              <a:t>, not printed)</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Copyright Page </a:t>
            </a:r>
            <a:r>
              <a:rPr lang="en-US" spc="-150" dirty="0">
                <a:solidFill>
                  <a:schemeClr val="bg1"/>
                </a:solidFill>
                <a:latin typeface="Fira Sans Medium" panose="020B0503050000020004" pitchFamily="34" charset="0"/>
                <a:ea typeface="Fira Sans Medium" panose="020B0503050000020004" pitchFamily="34" charset="0"/>
              </a:rPr>
              <a:t>(page ii, not printed)</a:t>
            </a:r>
          </a:p>
          <a:p>
            <a:pPr marL="914400" indent="-914400">
              <a:lnSpc>
                <a:spcPct val="150000"/>
              </a:lnSpc>
              <a:buAutoNum type="arabicPeriod"/>
            </a:pPr>
            <a:r>
              <a:rPr lang="en-US" sz="2400" spc="-150" dirty="0">
                <a:solidFill>
                  <a:schemeClr val="bg1"/>
                </a:solidFill>
                <a:latin typeface="Fira Sans Medium" panose="020B0503050000020004" pitchFamily="34" charset="0"/>
                <a:ea typeface="Fira Sans Medium" panose="020B0503050000020004" pitchFamily="34" charset="0"/>
              </a:rPr>
              <a:t>Signature Approval Page </a:t>
            </a:r>
            <a:r>
              <a:rPr lang="en-US" spc="-150" dirty="0">
                <a:solidFill>
                  <a:schemeClr val="bg1"/>
                </a:solidFill>
                <a:latin typeface="Fira Sans Medium" panose="020B0503050000020004" pitchFamily="34" charset="0"/>
                <a:ea typeface="Fira Sans Medium" panose="020B0503050000020004" pitchFamily="34" charset="0"/>
              </a:rPr>
              <a:t>(page iii, not printed)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Acknowledgements </a:t>
            </a:r>
            <a:r>
              <a:rPr lang="en-US" spc="-150" dirty="0">
                <a:solidFill>
                  <a:schemeClr val="bg1">
                    <a:lumMod val="49000"/>
                  </a:schemeClr>
                </a:solidFill>
                <a:latin typeface="Fira Sans Medium"/>
                <a:ea typeface="Fira Sans Medium" panose="020B0503050000020004" pitchFamily="34" charset="0"/>
              </a:rPr>
              <a:t>(optional)</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Dedication </a:t>
            </a:r>
            <a:r>
              <a:rPr lang="en-US" spc="-150" dirty="0">
                <a:solidFill>
                  <a:schemeClr val="bg1">
                    <a:lumMod val="49000"/>
                  </a:schemeClr>
                </a:solidFill>
                <a:latin typeface="Fira Sans Medium"/>
                <a:ea typeface="Fira Sans Medium" panose="020B0503050000020004" pitchFamily="34" charset="0"/>
              </a:rPr>
              <a:t>(optional)</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Abstract </a:t>
            </a:r>
            <a:r>
              <a:rPr lang="en-US" spc="-150" dirty="0">
                <a:solidFill>
                  <a:schemeClr val="bg1">
                    <a:lumMod val="49000"/>
                  </a:schemeClr>
                </a:solidFill>
                <a:latin typeface="Fira Sans Medium"/>
                <a:ea typeface="Fira Sans Medium" panose="020B0503050000020004" pitchFamily="34" charset="0"/>
              </a:rPr>
              <a:t>(required for PhD only)</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Table of Contents </a:t>
            </a:r>
            <a:r>
              <a:rPr lang="en-US" spc="-150" dirty="0">
                <a:solidFill>
                  <a:schemeClr val="bg1">
                    <a:lumMod val="49000"/>
                  </a:schemeClr>
                </a:solidFill>
                <a:latin typeface="Fira Sans Medium"/>
                <a:ea typeface="Fira Sans Medium" panose="020B0503050000020004" pitchFamily="34" charset="0"/>
              </a:rPr>
              <a:t>(required)</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List of Figures, Tables, Abbreviations, Symbols, etc. </a:t>
            </a:r>
            <a:r>
              <a:rPr lang="en-US" spc="-150" dirty="0">
                <a:solidFill>
                  <a:schemeClr val="bg1">
                    <a:lumMod val="49000"/>
                  </a:schemeClr>
                </a:solidFill>
                <a:latin typeface="Fira Sans Medium"/>
                <a:ea typeface="Fira Sans Medium" panose="020B0503050000020004" pitchFamily="34" charset="0"/>
              </a:rPr>
              <a:t>(required, if necessary)</a:t>
            </a:r>
          </a:p>
          <a:p>
            <a:pPr marL="914400" indent="-914400">
              <a:lnSpc>
                <a:spcPct val="150000"/>
              </a:lnSpc>
              <a:buAutoNum type="arabicPeriod"/>
            </a:pPr>
            <a:r>
              <a:rPr lang="en-US" sz="2400" spc="-150" dirty="0">
                <a:solidFill>
                  <a:schemeClr val="bg1">
                    <a:lumMod val="49000"/>
                  </a:schemeClr>
                </a:solidFill>
                <a:latin typeface="Fira Sans Medium"/>
                <a:ea typeface="Fira Sans Medium" panose="020B0503050000020004" pitchFamily="34" charset="0"/>
              </a:rPr>
              <a:t>Preface or Forward </a:t>
            </a:r>
            <a:r>
              <a:rPr lang="en-US" spc="-150" dirty="0">
                <a:solidFill>
                  <a:schemeClr val="bg1">
                    <a:lumMod val="49000"/>
                  </a:schemeClr>
                </a:solidFill>
                <a:latin typeface="Fira Sans Medium"/>
                <a:ea typeface="Fira Sans Medium" panose="020B0503050000020004" pitchFamily="34" charset="0"/>
              </a:rPr>
              <a:t>(optional)</a:t>
            </a:r>
          </a:p>
        </p:txBody>
      </p:sp>
    </p:spTree>
    <p:extLst>
      <p:ext uri="{BB962C8B-B14F-4D97-AF65-F5344CB8AC3E}">
        <p14:creationId xmlns:p14="http://schemas.microsoft.com/office/powerpoint/2010/main" val="362642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1203617" y="2397760"/>
            <a:ext cx="3063583" cy="769441"/>
          </a:xfrm>
          <a:prstGeom prst="rect">
            <a:avLst/>
          </a:prstGeom>
          <a:noFill/>
        </p:spPr>
        <p:txBody>
          <a:bodyPr wrap="square" rtlCol="0">
            <a:spAutoFit/>
          </a:bodyPr>
          <a:lstStyle/>
          <a:p>
            <a:r>
              <a:rPr lang="en-US" sz="4400" dirty="0">
                <a:solidFill>
                  <a:schemeClr val="bg1"/>
                </a:solidFill>
                <a:latin typeface="Fira Sans" panose="020B0503050000020004" pitchFamily="34" charset="0"/>
              </a:rPr>
              <a:t>TITLE PAGE</a:t>
            </a:r>
          </a:p>
        </p:txBody>
      </p:sp>
      <p:pic>
        <p:nvPicPr>
          <p:cNvPr id="14" name="Graphic 13">
            <a:extLst>
              <a:ext uri="{FF2B5EF4-FFF2-40B4-BE49-F238E27FC236}">
                <a16:creationId xmlns:a16="http://schemas.microsoft.com/office/drawing/2014/main" id="{77B7D7B6-1B07-6FD2-E820-F39E0F6E95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541" y="2611120"/>
            <a:ext cx="444904" cy="203200"/>
          </a:xfrm>
          <a:prstGeom prst="rect">
            <a:avLst/>
          </a:prstGeom>
        </p:spPr>
      </p:pic>
      <p:pic>
        <p:nvPicPr>
          <p:cNvPr id="16" name="Picture 15" descr="A paper with text on it&#10;&#10;Description automatically generated">
            <a:extLst>
              <a:ext uri="{FF2B5EF4-FFF2-40B4-BE49-F238E27FC236}">
                <a16:creationId xmlns:a16="http://schemas.microsoft.com/office/drawing/2014/main" id="{6EBE449C-260A-66E3-D58F-13BE0037D9D8}"/>
              </a:ext>
            </a:extLst>
          </p:cNvPr>
          <p:cNvPicPr>
            <a:picLocks noChangeAspect="1"/>
          </p:cNvPicPr>
          <p:nvPr/>
        </p:nvPicPr>
        <p:blipFill>
          <a:blip r:embed="rId6"/>
          <a:stretch>
            <a:fillRect/>
          </a:stretch>
        </p:blipFill>
        <p:spPr>
          <a:xfrm>
            <a:off x="4570090" y="228975"/>
            <a:ext cx="5038410" cy="6533322"/>
          </a:xfrm>
          <a:prstGeom prst="rect">
            <a:avLst/>
          </a:prstGeom>
        </p:spPr>
      </p:pic>
      <p:sp>
        <p:nvSpPr>
          <p:cNvPr id="2" name="Oval 1">
            <a:extLst>
              <a:ext uri="{FF2B5EF4-FFF2-40B4-BE49-F238E27FC236}">
                <a16:creationId xmlns:a16="http://schemas.microsoft.com/office/drawing/2014/main" id="{7AE0CA25-B586-4B2F-7E73-786FE05BEA7F}"/>
              </a:ext>
            </a:extLst>
          </p:cNvPr>
          <p:cNvSpPr/>
          <p:nvPr/>
        </p:nvSpPr>
        <p:spPr>
          <a:xfrm>
            <a:off x="6486768" y="2907323"/>
            <a:ext cx="1625601" cy="407182"/>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3" name="Oval 1">
            <a:extLst>
              <a:ext uri="{FF2B5EF4-FFF2-40B4-BE49-F238E27FC236}">
                <a16:creationId xmlns:a16="http://schemas.microsoft.com/office/drawing/2014/main" id="{BF84423A-BDEB-BE3A-40FE-DD5FEAA78F2A}"/>
              </a:ext>
            </a:extLst>
          </p:cNvPr>
          <p:cNvSpPr/>
          <p:nvPr/>
        </p:nvSpPr>
        <p:spPr>
          <a:xfrm>
            <a:off x="6205415" y="4093722"/>
            <a:ext cx="2039816" cy="407182"/>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4" name="Oval 1">
            <a:extLst>
              <a:ext uri="{FF2B5EF4-FFF2-40B4-BE49-F238E27FC236}">
                <a16:creationId xmlns:a16="http://schemas.microsoft.com/office/drawing/2014/main" id="{E8E157D7-5588-3D6C-0151-232F878784DD}"/>
              </a:ext>
            </a:extLst>
          </p:cNvPr>
          <p:cNvSpPr/>
          <p:nvPr/>
        </p:nvSpPr>
        <p:spPr>
          <a:xfrm>
            <a:off x="6736862" y="3553268"/>
            <a:ext cx="984738" cy="407182"/>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8" name="Oval 1">
            <a:extLst>
              <a:ext uri="{FF2B5EF4-FFF2-40B4-BE49-F238E27FC236}">
                <a16:creationId xmlns:a16="http://schemas.microsoft.com/office/drawing/2014/main" id="{93EFD5D3-1015-26F2-8FEA-FEDF8EF1DA56}"/>
              </a:ext>
            </a:extLst>
          </p:cNvPr>
          <p:cNvSpPr/>
          <p:nvPr/>
        </p:nvSpPr>
        <p:spPr>
          <a:xfrm>
            <a:off x="6040204" y="4500904"/>
            <a:ext cx="2296400" cy="528296"/>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9" name="Oval 1">
            <a:extLst>
              <a:ext uri="{FF2B5EF4-FFF2-40B4-BE49-F238E27FC236}">
                <a16:creationId xmlns:a16="http://schemas.microsoft.com/office/drawing/2014/main" id="{5F161B14-B96F-ACBB-760A-79E6250C54C1}"/>
              </a:ext>
            </a:extLst>
          </p:cNvPr>
          <p:cNvSpPr/>
          <p:nvPr/>
        </p:nvSpPr>
        <p:spPr>
          <a:xfrm>
            <a:off x="4763807" y="5111947"/>
            <a:ext cx="2664385" cy="132591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Tree>
    <p:extLst>
      <p:ext uri="{BB962C8B-B14F-4D97-AF65-F5344CB8AC3E}">
        <p14:creationId xmlns:p14="http://schemas.microsoft.com/office/powerpoint/2010/main" val="38624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2111" y="0"/>
            <a:ext cx="12192000" cy="6858000"/>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1066800" y="2397760"/>
            <a:ext cx="3547364" cy="1446550"/>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COPYRIGHT </a:t>
            </a:r>
          </a:p>
          <a:p>
            <a:pPr algn="ctr"/>
            <a:r>
              <a:rPr lang="en-US" sz="4400" dirty="0">
                <a:solidFill>
                  <a:schemeClr val="bg1"/>
                </a:solidFill>
                <a:latin typeface="Fira Sans" panose="020B0503050000020004" pitchFamily="34" charset="0"/>
              </a:rPr>
              <a:t>PAGE</a:t>
            </a:r>
          </a:p>
        </p:txBody>
      </p:sp>
      <p:pic>
        <p:nvPicPr>
          <p:cNvPr id="11" name="Picture 10" descr="A white background with black text&#10;&#10;Description automatically generated">
            <a:extLst>
              <a:ext uri="{FF2B5EF4-FFF2-40B4-BE49-F238E27FC236}">
                <a16:creationId xmlns:a16="http://schemas.microsoft.com/office/drawing/2014/main" id="{76032534-06DA-1162-737B-9E0852424438}"/>
              </a:ext>
            </a:extLst>
          </p:cNvPr>
          <p:cNvPicPr>
            <a:picLocks noChangeAspect="1"/>
          </p:cNvPicPr>
          <p:nvPr/>
        </p:nvPicPr>
        <p:blipFill>
          <a:blip r:embed="rId4"/>
          <a:stretch>
            <a:fillRect/>
          </a:stretch>
        </p:blipFill>
        <p:spPr>
          <a:xfrm>
            <a:off x="5157216" y="392713"/>
            <a:ext cx="4689518" cy="6072573"/>
          </a:xfrm>
          <a:prstGeom prst="rect">
            <a:avLst/>
          </a:prstGeom>
        </p:spPr>
      </p:pic>
      <p:pic>
        <p:nvPicPr>
          <p:cNvPr id="12" name="Graphic 11">
            <a:extLst>
              <a:ext uri="{FF2B5EF4-FFF2-40B4-BE49-F238E27FC236}">
                <a16:creationId xmlns:a16="http://schemas.microsoft.com/office/drawing/2014/main" id="{AD0FE231-166F-A981-ED6B-723500BF45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117" y="2681436"/>
            <a:ext cx="444904" cy="203200"/>
          </a:xfrm>
          <a:prstGeom prst="rect">
            <a:avLst/>
          </a:prstGeom>
        </p:spPr>
      </p:pic>
      <p:cxnSp>
        <p:nvCxnSpPr>
          <p:cNvPr id="3" name="Straight Connector 2">
            <a:extLst>
              <a:ext uri="{FF2B5EF4-FFF2-40B4-BE49-F238E27FC236}">
                <a16:creationId xmlns:a16="http://schemas.microsoft.com/office/drawing/2014/main" id="{89D5AF3D-52F8-BF0A-E7F4-2A66C20BBEB5}"/>
              </a:ext>
            </a:extLst>
          </p:cNvPr>
          <p:cNvCxnSpPr>
            <a:cxnSpLocks/>
          </p:cNvCxnSpPr>
          <p:nvPr/>
        </p:nvCxnSpPr>
        <p:spPr>
          <a:xfrm>
            <a:off x="6634264" y="5690680"/>
            <a:ext cx="19552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F43601-60E5-27CE-6961-11A55CA1ABD1}"/>
              </a:ext>
            </a:extLst>
          </p:cNvPr>
          <p:cNvCxnSpPr>
            <a:cxnSpLocks/>
          </p:cNvCxnSpPr>
          <p:nvPr/>
        </p:nvCxnSpPr>
        <p:spPr>
          <a:xfrm>
            <a:off x="7422204" y="5823625"/>
            <a:ext cx="4377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7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C4EEFC9-2203-8C4B-A042-21D4EE65F1C4}"/>
              </a:ext>
            </a:extLst>
          </p:cNvPr>
          <p:cNvPicPr>
            <a:picLocks noChangeAspect="1"/>
          </p:cNvPicPr>
          <p:nvPr/>
        </p:nvPicPr>
        <p:blipFill>
          <a:blip r:embed="rId2"/>
          <a:stretch>
            <a:fillRect/>
          </a:stretch>
        </p:blipFill>
        <p:spPr>
          <a:xfrm>
            <a:off x="-19456" y="-9728"/>
            <a:ext cx="12265445" cy="6903903"/>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3"/>
          <a:stretch>
            <a:fillRect/>
          </a:stretch>
        </p:blipFill>
        <p:spPr>
          <a:xfrm>
            <a:off x="10556411" y="6248521"/>
            <a:ext cx="1244601" cy="378682"/>
          </a:xfrm>
          <a:prstGeom prst="rect">
            <a:avLst/>
          </a:prstGeom>
        </p:spPr>
      </p:pic>
      <p:sp>
        <p:nvSpPr>
          <p:cNvPr id="7" name="TextBox 6">
            <a:extLst>
              <a:ext uri="{FF2B5EF4-FFF2-40B4-BE49-F238E27FC236}">
                <a16:creationId xmlns:a16="http://schemas.microsoft.com/office/drawing/2014/main" id="{4B5A7951-640D-69CA-60F4-C069BDE70ED0}"/>
              </a:ext>
            </a:extLst>
          </p:cNvPr>
          <p:cNvSpPr txBox="1"/>
          <p:nvPr/>
        </p:nvSpPr>
        <p:spPr>
          <a:xfrm>
            <a:off x="187617" y="2397760"/>
            <a:ext cx="4821263" cy="1446550"/>
          </a:xfrm>
          <a:prstGeom prst="rect">
            <a:avLst/>
          </a:prstGeom>
          <a:noFill/>
        </p:spPr>
        <p:txBody>
          <a:bodyPr wrap="square" rtlCol="0">
            <a:spAutoFit/>
          </a:bodyPr>
          <a:lstStyle/>
          <a:p>
            <a:pPr algn="ctr"/>
            <a:r>
              <a:rPr lang="en-US" sz="4400" dirty="0">
                <a:solidFill>
                  <a:schemeClr val="bg1"/>
                </a:solidFill>
                <a:latin typeface="Fira Sans" panose="020B0503050000020004" pitchFamily="34" charset="0"/>
              </a:rPr>
              <a:t>SIGNATURE APPROVAL PAGE</a:t>
            </a:r>
          </a:p>
        </p:txBody>
      </p:sp>
      <p:pic>
        <p:nvPicPr>
          <p:cNvPr id="8" name="Picture 7" descr="A document with lines in the middle&#10;&#10;Description automatically generated">
            <a:extLst>
              <a:ext uri="{FF2B5EF4-FFF2-40B4-BE49-F238E27FC236}">
                <a16:creationId xmlns:a16="http://schemas.microsoft.com/office/drawing/2014/main" id="{92D3A497-C7A2-AD68-A55C-C144535C1D3F}"/>
              </a:ext>
            </a:extLst>
          </p:cNvPr>
          <p:cNvPicPr>
            <a:picLocks noChangeAspect="1"/>
          </p:cNvPicPr>
          <p:nvPr/>
        </p:nvPicPr>
        <p:blipFill>
          <a:blip r:embed="rId4"/>
          <a:stretch>
            <a:fillRect/>
          </a:stretch>
        </p:blipFill>
        <p:spPr>
          <a:xfrm>
            <a:off x="5079765" y="335115"/>
            <a:ext cx="4857519" cy="6292088"/>
          </a:xfrm>
          <a:prstGeom prst="rect">
            <a:avLst/>
          </a:prstGeom>
        </p:spPr>
      </p:pic>
      <p:pic>
        <p:nvPicPr>
          <p:cNvPr id="10" name="Graphic 9">
            <a:extLst>
              <a:ext uri="{FF2B5EF4-FFF2-40B4-BE49-F238E27FC236}">
                <a16:creationId xmlns:a16="http://schemas.microsoft.com/office/drawing/2014/main" id="{326A846B-A510-9C1E-B675-C5D3FCEA47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277" y="2640796"/>
            <a:ext cx="444904" cy="203200"/>
          </a:xfrm>
          <a:prstGeom prst="rect">
            <a:avLst/>
          </a:prstGeom>
        </p:spPr>
      </p:pic>
      <p:sp>
        <p:nvSpPr>
          <p:cNvPr id="2" name="Oval 1">
            <a:extLst>
              <a:ext uri="{FF2B5EF4-FFF2-40B4-BE49-F238E27FC236}">
                <a16:creationId xmlns:a16="http://schemas.microsoft.com/office/drawing/2014/main" id="{316C31DC-A165-5CF0-8573-22713D99804C}"/>
              </a:ext>
            </a:extLst>
          </p:cNvPr>
          <p:cNvSpPr/>
          <p:nvPr/>
        </p:nvSpPr>
        <p:spPr>
          <a:xfrm>
            <a:off x="6614810" y="1099226"/>
            <a:ext cx="1828300" cy="48375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
        <p:nvSpPr>
          <p:cNvPr id="3" name="Oval 1">
            <a:extLst>
              <a:ext uri="{FF2B5EF4-FFF2-40B4-BE49-F238E27FC236}">
                <a16:creationId xmlns:a16="http://schemas.microsoft.com/office/drawing/2014/main" id="{5744DE73-456D-BC6F-5626-141D81E9800B}"/>
              </a:ext>
            </a:extLst>
          </p:cNvPr>
          <p:cNvSpPr/>
          <p:nvPr/>
        </p:nvSpPr>
        <p:spPr>
          <a:xfrm>
            <a:off x="7504398" y="2843996"/>
            <a:ext cx="1828300" cy="483755"/>
          </a:xfrm>
          <a:custGeom>
            <a:avLst/>
            <a:gdLst>
              <a:gd name="connsiteX0" fmla="*/ 0 w 1852246"/>
              <a:gd name="connsiteY0" fmla="*/ 180145 h 360289"/>
              <a:gd name="connsiteX1" fmla="*/ 926123 w 1852246"/>
              <a:gd name="connsiteY1" fmla="*/ 0 h 360289"/>
              <a:gd name="connsiteX2" fmla="*/ 1852246 w 1852246"/>
              <a:gd name="connsiteY2" fmla="*/ 180145 h 360289"/>
              <a:gd name="connsiteX3" fmla="*/ 926123 w 1852246"/>
              <a:gd name="connsiteY3" fmla="*/ 360290 h 360289"/>
              <a:gd name="connsiteX4" fmla="*/ 0 w 1852246"/>
              <a:gd name="connsiteY4" fmla="*/ 180145 h 360289"/>
              <a:gd name="connsiteX0" fmla="*/ 926123 w 1852246"/>
              <a:gd name="connsiteY0" fmla="*/ 0 h 360290"/>
              <a:gd name="connsiteX1" fmla="*/ 1852246 w 1852246"/>
              <a:gd name="connsiteY1" fmla="*/ 180145 h 360290"/>
              <a:gd name="connsiteX2" fmla="*/ 926123 w 1852246"/>
              <a:gd name="connsiteY2" fmla="*/ 360290 h 360290"/>
              <a:gd name="connsiteX3" fmla="*/ 0 w 1852246"/>
              <a:gd name="connsiteY3" fmla="*/ 180145 h 360290"/>
              <a:gd name="connsiteX4" fmla="*/ 1017563 w 1852246"/>
              <a:gd name="connsiteY4" fmla="*/ 91440 h 360290"/>
              <a:gd name="connsiteX0" fmla="*/ 926123 w 1852246"/>
              <a:gd name="connsiteY0" fmla="*/ 3260 h 308842"/>
              <a:gd name="connsiteX1" fmla="*/ 1852246 w 1852246"/>
              <a:gd name="connsiteY1" fmla="*/ 128697 h 308842"/>
              <a:gd name="connsiteX2" fmla="*/ 926123 w 1852246"/>
              <a:gd name="connsiteY2" fmla="*/ 308842 h 308842"/>
              <a:gd name="connsiteX3" fmla="*/ 0 w 1852246"/>
              <a:gd name="connsiteY3" fmla="*/ 128697 h 308842"/>
              <a:gd name="connsiteX4" fmla="*/ 1017563 w 1852246"/>
              <a:gd name="connsiteY4" fmla="*/ 39992 h 308842"/>
              <a:gd name="connsiteX0" fmla="*/ 933938 w 1852246"/>
              <a:gd name="connsiteY0" fmla="*/ 0 h 407182"/>
              <a:gd name="connsiteX1" fmla="*/ 1852246 w 1852246"/>
              <a:gd name="connsiteY1" fmla="*/ 227037 h 407182"/>
              <a:gd name="connsiteX2" fmla="*/ 926123 w 1852246"/>
              <a:gd name="connsiteY2" fmla="*/ 407182 h 407182"/>
              <a:gd name="connsiteX3" fmla="*/ 0 w 1852246"/>
              <a:gd name="connsiteY3" fmla="*/ 227037 h 407182"/>
              <a:gd name="connsiteX4" fmla="*/ 1017563 w 1852246"/>
              <a:gd name="connsiteY4" fmla="*/ 138332 h 407182"/>
              <a:gd name="connsiteX0" fmla="*/ 938236 w 1856544"/>
              <a:gd name="connsiteY0" fmla="*/ 0 h 407182"/>
              <a:gd name="connsiteX1" fmla="*/ 1856544 w 1856544"/>
              <a:gd name="connsiteY1" fmla="*/ 227037 h 407182"/>
              <a:gd name="connsiteX2" fmla="*/ 930421 w 1856544"/>
              <a:gd name="connsiteY2" fmla="*/ 407182 h 407182"/>
              <a:gd name="connsiteX3" fmla="*/ 4298 w 1856544"/>
              <a:gd name="connsiteY3" fmla="*/ 227037 h 407182"/>
              <a:gd name="connsiteX4" fmla="*/ 1256323 w 1856544"/>
              <a:gd name="connsiteY4" fmla="*/ 67994 h 40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44" h="407182">
                <a:moveTo>
                  <a:pt x="938236" y="0"/>
                </a:moveTo>
                <a:cubicBezTo>
                  <a:pt x="1449720" y="0"/>
                  <a:pt x="1856544" y="127546"/>
                  <a:pt x="1856544" y="227037"/>
                </a:cubicBezTo>
                <a:cubicBezTo>
                  <a:pt x="1856544" y="326528"/>
                  <a:pt x="1441905" y="407182"/>
                  <a:pt x="930421" y="407182"/>
                </a:cubicBezTo>
                <a:cubicBezTo>
                  <a:pt x="418937" y="407182"/>
                  <a:pt x="-50019" y="283568"/>
                  <a:pt x="4298" y="227037"/>
                </a:cubicBezTo>
                <a:cubicBezTo>
                  <a:pt x="58615" y="170506"/>
                  <a:pt x="653399" y="-23446"/>
                  <a:pt x="1256323" y="67994"/>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DF0000"/>
              </a:highlight>
            </a:endParaRPr>
          </a:p>
        </p:txBody>
      </p:sp>
    </p:spTree>
    <p:extLst>
      <p:ext uri="{BB962C8B-B14F-4D97-AF65-F5344CB8AC3E}">
        <p14:creationId xmlns:p14="http://schemas.microsoft.com/office/powerpoint/2010/main" val="17885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F4F00EEF62264B9F392C2987A82482" ma:contentTypeVersion="17" ma:contentTypeDescription="Create a new document." ma:contentTypeScope="" ma:versionID="4ac9f0fe9a4092499bef7f43d1d62597">
  <xsd:schema xmlns:xsd="http://www.w3.org/2001/XMLSchema" xmlns:xs="http://www.w3.org/2001/XMLSchema" xmlns:p="http://schemas.microsoft.com/office/2006/metadata/properties" xmlns:ns2="6c675d5e-e7c0-4b61-82e9-4d86e87294e8" xmlns:ns3="4981780e-a3f7-425d-848d-cf080d2337dc" targetNamespace="http://schemas.microsoft.com/office/2006/metadata/properties" ma:root="true" ma:fieldsID="12a85e432c0d07c10e9e242929df9465" ns2:_="" ns3:_="">
    <xsd:import namespace="6c675d5e-e7c0-4b61-82e9-4d86e87294e8"/>
    <xsd:import namespace="4981780e-a3f7-425d-848d-cf080d2337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75d5e-e7c0-4b61-82e9-4d86e872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369a8e-3b54-4403-844c-e867f8c992a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81780e-a3f7-425d-848d-cf080d2337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e1740c-fbf9-4ce0-bb3e-7d842d6b4d67}" ma:internalName="TaxCatchAll" ma:showField="CatchAllData" ma:web="4981780e-a3f7-425d-848d-cf080d23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981780e-a3f7-425d-848d-cf080d2337dc">
      <UserInfo>
        <DisplayName/>
        <AccountId xsi:nil="true"/>
        <AccountType/>
      </UserInfo>
    </SharedWithUsers>
    <MediaLengthInSeconds xmlns="6c675d5e-e7c0-4b61-82e9-4d86e87294e8" xsi:nil="true"/>
    <lcf76f155ced4ddcb4097134ff3c332f xmlns="6c675d5e-e7c0-4b61-82e9-4d86e87294e8">
      <Terms xmlns="http://schemas.microsoft.com/office/infopath/2007/PartnerControls"/>
    </lcf76f155ced4ddcb4097134ff3c332f>
    <TaxCatchAll xmlns="4981780e-a3f7-425d-848d-cf080d2337dc" xsi:nil="true"/>
  </documentManagement>
</p:properties>
</file>

<file path=customXml/itemProps1.xml><?xml version="1.0" encoding="utf-8"?>
<ds:datastoreItem xmlns:ds="http://schemas.openxmlformats.org/officeDocument/2006/customXml" ds:itemID="{9B1BDBB9-2867-4D67-B1FC-0F1B66318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75d5e-e7c0-4b61-82e9-4d86e87294e8"/>
    <ds:schemaRef ds:uri="4981780e-a3f7-425d-848d-cf080d233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A73A-7C28-460E-A1D4-5A927F84DB04}">
  <ds:schemaRefs>
    <ds:schemaRef ds:uri="http://schemas.microsoft.com/sharepoint/v3/contenttype/forms"/>
  </ds:schemaRefs>
</ds:datastoreItem>
</file>

<file path=customXml/itemProps3.xml><?xml version="1.0" encoding="utf-8"?>
<ds:datastoreItem xmlns:ds="http://schemas.openxmlformats.org/officeDocument/2006/customXml" ds:itemID="{75C5B221-9386-4513-9387-FD93809FC35D}">
  <ds:schemaRefs>
    <ds:schemaRef ds:uri="http://purl.org/dc/dcmitype/"/>
    <ds:schemaRef ds:uri="4981780e-a3f7-425d-848d-cf080d2337dc"/>
    <ds:schemaRef ds:uri="http://schemas.microsoft.com/office/2006/documentManagement/types"/>
    <ds:schemaRef ds:uri="6c675d5e-e7c0-4b61-82e9-4d86e87294e8"/>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856</TotalTime>
  <Words>2234</Words>
  <Application>Microsoft Macintosh PowerPoint</Application>
  <PresentationFormat>Widescreen</PresentationFormat>
  <Paragraphs>340</Paragraphs>
  <Slides>39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Candara</vt:lpstr>
      <vt:lpstr>Fira Sans</vt:lpstr>
      <vt:lpstr>Fira Sans Book</vt:lpstr>
      <vt:lpstr>Fira Sans Medium</vt:lpstr>
      <vt:lpstr>Tahoma</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B Elerts</dc:creator>
  <cp:lastModifiedBy>Trina B Elerts</cp:lastModifiedBy>
  <cp:revision>157</cp:revision>
  <dcterms:created xsi:type="dcterms:W3CDTF">2023-10-06T15:29:11Z</dcterms:created>
  <dcterms:modified xsi:type="dcterms:W3CDTF">2025-07-10T18:56:06Z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0x010100BCF4F00EEF62264B9F392C2987A82482</vt:lpwstr>
  </property>
  <property fmtid="{D5CDD505-2E9C-101B-9397-08002B2CF9AE}" pid="3" name="Order">
    <vt:r8>862400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