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92" r:id="rId1"/>
  </p:sldMasterIdLst>
  <p:notesMasterIdLst>
    <p:notesMasterId r:id="rId33"/>
  </p:notesMasterIdLst>
  <p:handoutMasterIdLst>
    <p:handoutMasterId r:id="rId34"/>
  </p:handoutMasterIdLst>
  <p:sldIdLst>
    <p:sldId id="256" r:id="rId2"/>
    <p:sldId id="257" r:id="rId3"/>
    <p:sldId id="294" r:id="rId4"/>
    <p:sldId id="260" r:id="rId5"/>
    <p:sldId id="268" r:id="rId6"/>
    <p:sldId id="302" r:id="rId7"/>
    <p:sldId id="303" r:id="rId8"/>
    <p:sldId id="307" r:id="rId9"/>
    <p:sldId id="304" r:id="rId10"/>
    <p:sldId id="305" r:id="rId11"/>
    <p:sldId id="306" r:id="rId12"/>
    <p:sldId id="262" r:id="rId13"/>
    <p:sldId id="276" r:id="rId14"/>
    <p:sldId id="308" r:id="rId15"/>
    <p:sldId id="299" r:id="rId16"/>
    <p:sldId id="278" r:id="rId17"/>
    <p:sldId id="279" r:id="rId18"/>
    <p:sldId id="280" r:id="rId19"/>
    <p:sldId id="282" r:id="rId20"/>
    <p:sldId id="300" r:id="rId21"/>
    <p:sldId id="288" r:id="rId22"/>
    <p:sldId id="259" r:id="rId23"/>
    <p:sldId id="301" r:id="rId24"/>
    <p:sldId id="284" r:id="rId25"/>
    <p:sldId id="309" r:id="rId26"/>
    <p:sldId id="275" r:id="rId27"/>
    <p:sldId id="263" r:id="rId28"/>
    <p:sldId id="298" r:id="rId29"/>
    <p:sldId id="297" r:id="rId30"/>
    <p:sldId id="269" r:id="rId31"/>
    <p:sldId id="270" r:id="rId32"/>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FF0000"/>
    <a:srgbClr val="5AFF11"/>
    <a:srgbClr val="003399"/>
    <a:srgbClr val="336699"/>
    <a:srgbClr val="008080"/>
    <a:srgbClr val="009999"/>
    <a:srgbClr val="89B4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95"/>
    <p:restoredTop sz="89388" autoAdjust="0"/>
  </p:normalViewPr>
  <p:slideViewPr>
    <p:cSldViewPr>
      <p:cViewPr varScale="1">
        <p:scale>
          <a:sx n="94" d="100"/>
          <a:sy n="94" d="100"/>
        </p:scale>
        <p:origin x="208" y="616"/>
      </p:cViewPr>
      <p:guideLst>
        <p:guide orient="horz" pos="2160"/>
        <p:guide pos="2880"/>
      </p:guideLst>
    </p:cSldViewPr>
  </p:slideViewPr>
  <p:outlineViewPr>
    <p:cViewPr>
      <p:scale>
        <a:sx n="33" d="100"/>
        <a:sy n="33" d="100"/>
      </p:scale>
      <p:origin x="0" y="14752"/>
    </p:cViewPr>
  </p:outlineViewPr>
  <p:notesTextViewPr>
    <p:cViewPr>
      <p:scale>
        <a:sx n="100" d="100"/>
        <a:sy n="100" d="100"/>
      </p:scale>
      <p:origin x="0" y="0"/>
    </p:cViewPr>
  </p:notesTextViewPr>
  <p:sorterViewPr>
    <p:cViewPr>
      <p:scale>
        <a:sx n="150" d="100"/>
        <a:sy n="150" d="100"/>
      </p:scale>
      <p:origin x="0" y="1776"/>
    </p:cViewPr>
  </p:sorterViewPr>
  <p:notesViewPr>
    <p:cSldViewPr>
      <p:cViewPr varScale="1">
        <p:scale>
          <a:sx n="150" d="100"/>
          <a:sy n="150" d="100"/>
        </p:scale>
        <p:origin x="-49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2922C-6655-B041-AF49-7E4C3C0D9C9A}"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05FC54DA-4AA5-8945-A451-2B36A977AA90}">
      <dgm:prSet phldrT="[Text]"/>
      <dgm:spPr/>
      <dgm:t>
        <a:bodyPr/>
        <a:lstStyle/>
        <a:p>
          <a:r>
            <a:rPr lang="en-US" dirty="0" err="1"/>
            <a:t>ProQuest</a:t>
          </a:r>
          <a:endParaRPr lang="en-US" dirty="0"/>
        </a:p>
      </dgm:t>
    </dgm:pt>
    <dgm:pt modelId="{81530EA2-912A-614D-8FBD-EEBDF435ECD3}" type="parTrans" cxnId="{2A5FA485-16B9-A941-8CBB-BF9D6372BB96}">
      <dgm:prSet/>
      <dgm:spPr/>
      <dgm:t>
        <a:bodyPr/>
        <a:lstStyle/>
        <a:p>
          <a:endParaRPr lang="en-US"/>
        </a:p>
      </dgm:t>
    </dgm:pt>
    <dgm:pt modelId="{582B9FBC-F1EE-3645-B5D9-080DF1B9718F}" type="sibTrans" cxnId="{2A5FA485-16B9-A941-8CBB-BF9D6372BB96}">
      <dgm:prSet/>
      <dgm:spPr/>
      <dgm:t>
        <a:bodyPr/>
        <a:lstStyle/>
        <a:p>
          <a:endParaRPr lang="en-US"/>
        </a:p>
      </dgm:t>
    </dgm:pt>
    <dgm:pt modelId="{2DC0CF1A-07C7-3245-902A-5B3D920B0041}">
      <dgm:prSet phldrT="[Text]"/>
      <dgm:spPr/>
      <dgm:t>
        <a:bodyPr/>
        <a:lstStyle/>
        <a:p>
          <a:r>
            <a:rPr lang="en-US" dirty="0"/>
            <a:t>Available online and for print at PQ</a:t>
          </a:r>
        </a:p>
      </dgm:t>
    </dgm:pt>
    <dgm:pt modelId="{87095BB7-2036-194A-8917-70BB1A15215C}" type="parTrans" cxnId="{3457816B-8C71-BC47-B0A6-8502478D9D3D}">
      <dgm:prSet/>
      <dgm:spPr/>
      <dgm:t>
        <a:bodyPr/>
        <a:lstStyle/>
        <a:p>
          <a:endParaRPr lang="en-US"/>
        </a:p>
      </dgm:t>
    </dgm:pt>
    <dgm:pt modelId="{20B8DFAC-2532-6547-B848-C456691B2200}" type="sibTrans" cxnId="{3457816B-8C71-BC47-B0A6-8502478D9D3D}">
      <dgm:prSet/>
      <dgm:spPr/>
      <dgm:t>
        <a:bodyPr/>
        <a:lstStyle/>
        <a:p>
          <a:endParaRPr lang="en-US"/>
        </a:p>
      </dgm:t>
    </dgm:pt>
    <dgm:pt modelId="{1CC9F4A5-85F9-C346-8999-2311F8F10CAE}">
      <dgm:prSet phldrT="[Text]"/>
      <dgm:spPr/>
      <dgm:t>
        <a:bodyPr/>
        <a:lstStyle/>
        <a:p>
          <a:r>
            <a:rPr lang="en-US" dirty="0"/>
            <a:t>UCR Library</a:t>
          </a:r>
        </a:p>
      </dgm:t>
    </dgm:pt>
    <dgm:pt modelId="{CF844D59-485E-6046-8702-12E8AD5A06A9}" type="parTrans" cxnId="{217EAADD-18A5-2749-A192-A7FEDA260ED1}">
      <dgm:prSet/>
      <dgm:spPr/>
      <dgm:t>
        <a:bodyPr/>
        <a:lstStyle/>
        <a:p>
          <a:endParaRPr lang="en-US"/>
        </a:p>
      </dgm:t>
    </dgm:pt>
    <dgm:pt modelId="{7E8DFDE3-F1A2-E743-9611-875865C2305B}" type="sibTrans" cxnId="{217EAADD-18A5-2749-A192-A7FEDA260ED1}">
      <dgm:prSet/>
      <dgm:spPr/>
      <dgm:t>
        <a:bodyPr/>
        <a:lstStyle/>
        <a:p>
          <a:endParaRPr lang="en-US"/>
        </a:p>
      </dgm:t>
    </dgm:pt>
    <dgm:pt modelId="{2CE4119D-C9FC-A742-9408-778C91D89BE8}">
      <dgm:prSet phldrT="[Text]"/>
      <dgm:spPr/>
      <dgm:t>
        <a:bodyPr/>
        <a:lstStyle/>
        <a:p>
          <a:r>
            <a:rPr lang="en-US" dirty="0"/>
            <a:t>Scotty Entry</a:t>
          </a:r>
        </a:p>
      </dgm:t>
    </dgm:pt>
    <dgm:pt modelId="{00FFAD1D-3308-1D47-9ECC-01429467D7F4}" type="parTrans" cxnId="{88C41AE0-2A0C-4B43-9F7E-BD4278D810A9}">
      <dgm:prSet/>
      <dgm:spPr/>
      <dgm:t>
        <a:bodyPr/>
        <a:lstStyle/>
        <a:p>
          <a:endParaRPr lang="en-US"/>
        </a:p>
      </dgm:t>
    </dgm:pt>
    <dgm:pt modelId="{50D9CB1A-CD5A-F446-8928-5F235DB7037E}" type="sibTrans" cxnId="{88C41AE0-2A0C-4B43-9F7E-BD4278D810A9}">
      <dgm:prSet/>
      <dgm:spPr/>
      <dgm:t>
        <a:bodyPr/>
        <a:lstStyle/>
        <a:p>
          <a:endParaRPr lang="en-US"/>
        </a:p>
      </dgm:t>
    </dgm:pt>
    <dgm:pt modelId="{1C35AA88-562C-AC46-9A32-2FB6CEBFA07F}">
      <dgm:prSet phldrT="[Text]"/>
      <dgm:spPr/>
      <dgm:t>
        <a:bodyPr/>
        <a:lstStyle/>
        <a:p>
          <a:r>
            <a:rPr lang="en-US" dirty="0" err="1"/>
            <a:t>eScholarship</a:t>
          </a:r>
          <a:endParaRPr lang="en-US" dirty="0"/>
        </a:p>
      </dgm:t>
    </dgm:pt>
    <dgm:pt modelId="{DF695FC5-EDA2-3244-8F94-0027C23EBD73}" type="parTrans" cxnId="{A2413AEF-CB8C-3942-9F82-98BBDA5526B3}">
      <dgm:prSet/>
      <dgm:spPr/>
      <dgm:t>
        <a:bodyPr/>
        <a:lstStyle/>
        <a:p>
          <a:endParaRPr lang="en-US"/>
        </a:p>
      </dgm:t>
    </dgm:pt>
    <dgm:pt modelId="{E403B9A2-2FA6-694E-B7EB-8FB802DEF43B}" type="sibTrans" cxnId="{A2413AEF-CB8C-3942-9F82-98BBDA5526B3}">
      <dgm:prSet/>
      <dgm:spPr/>
      <dgm:t>
        <a:bodyPr/>
        <a:lstStyle/>
        <a:p>
          <a:endParaRPr lang="en-US"/>
        </a:p>
      </dgm:t>
    </dgm:pt>
    <dgm:pt modelId="{67D3B4D8-C541-A644-8AA4-E9D04D3F9A3B}">
      <dgm:prSet phldrT="[Text]"/>
      <dgm:spPr/>
      <dgm:t>
        <a:bodyPr/>
        <a:lstStyle/>
        <a:p>
          <a:r>
            <a:rPr lang="en-US" dirty="0"/>
            <a:t>Delayed release chosen in the IR Publishing Options.</a:t>
          </a:r>
        </a:p>
      </dgm:t>
    </dgm:pt>
    <dgm:pt modelId="{012BC301-3D24-5B40-8F57-5BC85B0A1582}" type="parTrans" cxnId="{75D39729-52D3-DC4C-A7CD-C0BA0EBB2367}">
      <dgm:prSet/>
      <dgm:spPr/>
      <dgm:t>
        <a:bodyPr/>
        <a:lstStyle/>
        <a:p>
          <a:endParaRPr lang="en-US"/>
        </a:p>
      </dgm:t>
    </dgm:pt>
    <dgm:pt modelId="{354BB587-EE52-FC4D-B4FA-E4F7E117E5B0}" type="sibTrans" cxnId="{75D39729-52D3-DC4C-A7CD-C0BA0EBB2367}">
      <dgm:prSet/>
      <dgm:spPr/>
      <dgm:t>
        <a:bodyPr/>
        <a:lstStyle/>
        <a:p>
          <a:endParaRPr lang="en-US"/>
        </a:p>
      </dgm:t>
    </dgm:pt>
    <dgm:pt modelId="{F36258F1-3E94-884D-AD50-AB53DB772B57}">
      <dgm:prSet phldrT="[Text]"/>
      <dgm:spPr/>
      <dgm:t>
        <a:bodyPr/>
        <a:lstStyle/>
        <a:p>
          <a:r>
            <a:rPr lang="en-US" dirty="0"/>
            <a:t>Adheres to choices made on </a:t>
          </a:r>
          <a:r>
            <a:rPr lang="en-US" dirty="0" err="1"/>
            <a:t>ProQuest</a:t>
          </a:r>
          <a:r>
            <a:rPr lang="en-US" dirty="0"/>
            <a:t> ETD website</a:t>
          </a:r>
        </a:p>
      </dgm:t>
    </dgm:pt>
    <dgm:pt modelId="{49A0DCF0-4AAF-B441-9F65-991086F6D7D2}" type="parTrans" cxnId="{3682AEEE-6FDA-C244-BB70-FBF4E27B0C29}">
      <dgm:prSet/>
      <dgm:spPr/>
      <dgm:t>
        <a:bodyPr/>
        <a:lstStyle/>
        <a:p>
          <a:endParaRPr lang="en-US"/>
        </a:p>
      </dgm:t>
    </dgm:pt>
    <dgm:pt modelId="{B7250A3D-183A-3C47-A448-B5795FF206AE}" type="sibTrans" cxnId="{3682AEEE-6FDA-C244-BB70-FBF4E27B0C29}">
      <dgm:prSet/>
      <dgm:spPr/>
      <dgm:t>
        <a:bodyPr/>
        <a:lstStyle/>
        <a:p>
          <a:endParaRPr lang="en-US"/>
        </a:p>
      </dgm:t>
    </dgm:pt>
    <dgm:pt modelId="{E5F469DE-F6BB-7745-A92C-CF98B07C7194}">
      <dgm:prSet phldrT="[Text]"/>
      <dgm:spPr/>
      <dgm:t>
        <a:bodyPr/>
        <a:lstStyle/>
        <a:p>
          <a:r>
            <a:rPr lang="en-US" dirty="0"/>
            <a:t>UC Institutional Repository (IR)</a:t>
          </a:r>
        </a:p>
      </dgm:t>
    </dgm:pt>
    <dgm:pt modelId="{895A32DA-6314-E84F-AAAE-473FC547C0EE}" type="parTrans" cxnId="{9344E6E6-7015-0844-BE07-4AD13F3F8923}">
      <dgm:prSet/>
      <dgm:spPr/>
      <dgm:t>
        <a:bodyPr/>
        <a:lstStyle/>
        <a:p>
          <a:endParaRPr lang="en-US"/>
        </a:p>
      </dgm:t>
    </dgm:pt>
    <dgm:pt modelId="{064F3785-1C9F-F24C-BA19-DC2A6846D592}" type="sibTrans" cxnId="{9344E6E6-7015-0844-BE07-4AD13F3F8923}">
      <dgm:prSet/>
      <dgm:spPr/>
      <dgm:t>
        <a:bodyPr/>
        <a:lstStyle/>
        <a:p>
          <a:endParaRPr lang="en-US"/>
        </a:p>
      </dgm:t>
    </dgm:pt>
    <dgm:pt modelId="{8C776362-6F49-3047-B691-BCE9EF1755E4}">
      <dgm:prSet phldrT="[Text]"/>
      <dgm:spPr/>
      <dgm:t>
        <a:bodyPr/>
        <a:lstStyle/>
        <a:p>
          <a:r>
            <a:rPr lang="en-US" dirty="0"/>
            <a:t>Delayed release chosen in the PQ Publishing Options.</a:t>
          </a:r>
        </a:p>
      </dgm:t>
    </dgm:pt>
    <dgm:pt modelId="{A8A88941-E9BD-3346-B333-10C4C34C4761}" type="parTrans" cxnId="{CC5295B2-E62B-5749-A679-35DD3542DE66}">
      <dgm:prSet/>
      <dgm:spPr/>
      <dgm:t>
        <a:bodyPr/>
        <a:lstStyle/>
        <a:p>
          <a:endParaRPr lang="en-US"/>
        </a:p>
      </dgm:t>
    </dgm:pt>
    <dgm:pt modelId="{99F9AE44-2151-F047-B92D-C241A7BB0C4E}" type="sibTrans" cxnId="{CC5295B2-E62B-5749-A679-35DD3542DE66}">
      <dgm:prSet/>
      <dgm:spPr/>
      <dgm:t>
        <a:bodyPr/>
        <a:lstStyle/>
        <a:p>
          <a:endParaRPr lang="en-US"/>
        </a:p>
      </dgm:t>
    </dgm:pt>
    <dgm:pt modelId="{B2CE4D9B-DCC7-EE46-9103-89F1DE1F7834}" type="pres">
      <dgm:prSet presAssocID="{1622922C-6655-B041-AF49-7E4C3C0D9C9A}" presName="Name0" presStyleCnt="0">
        <dgm:presLayoutVars>
          <dgm:dir/>
          <dgm:animLvl val="lvl"/>
          <dgm:resizeHandles val="exact"/>
        </dgm:presLayoutVars>
      </dgm:prSet>
      <dgm:spPr/>
    </dgm:pt>
    <dgm:pt modelId="{A4BBE288-E908-724E-B50B-14D839964977}" type="pres">
      <dgm:prSet presAssocID="{1622922C-6655-B041-AF49-7E4C3C0D9C9A}" presName="tSp" presStyleCnt="0"/>
      <dgm:spPr/>
    </dgm:pt>
    <dgm:pt modelId="{B54F5EF7-A726-A648-9AD4-198E557FBE5D}" type="pres">
      <dgm:prSet presAssocID="{1622922C-6655-B041-AF49-7E4C3C0D9C9A}" presName="bSp" presStyleCnt="0"/>
      <dgm:spPr/>
    </dgm:pt>
    <dgm:pt modelId="{C3ADD928-0575-7149-8608-24B64844F1DB}" type="pres">
      <dgm:prSet presAssocID="{1622922C-6655-B041-AF49-7E4C3C0D9C9A}" presName="process" presStyleCnt="0"/>
      <dgm:spPr/>
    </dgm:pt>
    <dgm:pt modelId="{79C1328C-C4DE-0940-82EE-AB00E77668E1}" type="pres">
      <dgm:prSet presAssocID="{05FC54DA-4AA5-8945-A451-2B36A977AA90}" presName="composite1" presStyleCnt="0"/>
      <dgm:spPr/>
    </dgm:pt>
    <dgm:pt modelId="{F2BD0960-C483-E442-B657-B68B6229C64F}" type="pres">
      <dgm:prSet presAssocID="{05FC54DA-4AA5-8945-A451-2B36A977AA90}" presName="dummyNode1" presStyleLbl="node1" presStyleIdx="0" presStyleCnt="3"/>
      <dgm:spPr/>
    </dgm:pt>
    <dgm:pt modelId="{65FD097C-BD3B-BA4C-98C1-84150B23227A}" type="pres">
      <dgm:prSet presAssocID="{05FC54DA-4AA5-8945-A451-2B36A977AA90}" presName="childNode1" presStyleLbl="bgAcc1" presStyleIdx="0" presStyleCnt="3">
        <dgm:presLayoutVars>
          <dgm:bulletEnabled val="1"/>
        </dgm:presLayoutVars>
      </dgm:prSet>
      <dgm:spPr/>
    </dgm:pt>
    <dgm:pt modelId="{2C3765BD-4693-FB4C-87C6-3A5622D1AB41}" type="pres">
      <dgm:prSet presAssocID="{05FC54DA-4AA5-8945-A451-2B36A977AA90}" presName="childNode1tx" presStyleLbl="bgAcc1" presStyleIdx="0" presStyleCnt="3">
        <dgm:presLayoutVars>
          <dgm:bulletEnabled val="1"/>
        </dgm:presLayoutVars>
      </dgm:prSet>
      <dgm:spPr/>
    </dgm:pt>
    <dgm:pt modelId="{44D58993-138D-FC49-AC6F-B7697C232225}" type="pres">
      <dgm:prSet presAssocID="{05FC54DA-4AA5-8945-A451-2B36A977AA90}" presName="parentNode1" presStyleLbl="node1" presStyleIdx="0" presStyleCnt="3">
        <dgm:presLayoutVars>
          <dgm:chMax val="1"/>
          <dgm:bulletEnabled val="1"/>
        </dgm:presLayoutVars>
      </dgm:prSet>
      <dgm:spPr/>
    </dgm:pt>
    <dgm:pt modelId="{3BC07A23-FCE4-5E4C-9F39-8EEA01BB5C8A}" type="pres">
      <dgm:prSet presAssocID="{05FC54DA-4AA5-8945-A451-2B36A977AA90}" presName="connSite1" presStyleCnt="0"/>
      <dgm:spPr/>
    </dgm:pt>
    <dgm:pt modelId="{50F26E98-CF93-C64E-AAB8-7043AC571816}" type="pres">
      <dgm:prSet presAssocID="{582B9FBC-F1EE-3645-B5D9-080DF1B9718F}" presName="Name9" presStyleLbl="sibTrans2D1" presStyleIdx="0" presStyleCnt="2"/>
      <dgm:spPr/>
    </dgm:pt>
    <dgm:pt modelId="{BF700743-E52A-9E4D-8D4E-C92CDEA606CB}" type="pres">
      <dgm:prSet presAssocID="{1CC9F4A5-85F9-C346-8999-2311F8F10CAE}" presName="composite2" presStyleCnt="0"/>
      <dgm:spPr/>
    </dgm:pt>
    <dgm:pt modelId="{BD8AB7AA-82C2-7C4A-81F8-2AB367174CED}" type="pres">
      <dgm:prSet presAssocID="{1CC9F4A5-85F9-C346-8999-2311F8F10CAE}" presName="dummyNode2" presStyleLbl="node1" presStyleIdx="0" presStyleCnt="3"/>
      <dgm:spPr/>
    </dgm:pt>
    <dgm:pt modelId="{E0A18C57-D498-5C4E-A7B8-678F977C9709}" type="pres">
      <dgm:prSet presAssocID="{1CC9F4A5-85F9-C346-8999-2311F8F10CAE}" presName="childNode2" presStyleLbl="bgAcc1" presStyleIdx="1" presStyleCnt="3">
        <dgm:presLayoutVars>
          <dgm:bulletEnabled val="1"/>
        </dgm:presLayoutVars>
      </dgm:prSet>
      <dgm:spPr/>
    </dgm:pt>
    <dgm:pt modelId="{FED6C208-24D5-9542-B499-C88769702098}" type="pres">
      <dgm:prSet presAssocID="{1CC9F4A5-85F9-C346-8999-2311F8F10CAE}" presName="childNode2tx" presStyleLbl="bgAcc1" presStyleIdx="1" presStyleCnt="3">
        <dgm:presLayoutVars>
          <dgm:bulletEnabled val="1"/>
        </dgm:presLayoutVars>
      </dgm:prSet>
      <dgm:spPr/>
    </dgm:pt>
    <dgm:pt modelId="{CD305C38-33F5-944A-8D5A-4E20FED0D7B0}" type="pres">
      <dgm:prSet presAssocID="{1CC9F4A5-85F9-C346-8999-2311F8F10CAE}" presName="parentNode2" presStyleLbl="node1" presStyleIdx="1" presStyleCnt="3">
        <dgm:presLayoutVars>
          <dgm:chMax val="0"/>
          <dgm:bulletEnabled val="1"/>
        </dgm:presLayoutVars>
      </dgm:prSet>
      <dgm:spPr/>
    </dgm:pt>
    <dgm:pt modelId="{BD5D5C1E-2446-5D49-AD2C-0EB24B2F8E6C}" type="pres">
      <dgm:prSet presAssocID="{1CC9F4A5-85F9-C346-8999-2311F8F10CAE}" presName="connSite2" presStyleCnt="0"/>
      <dgm:spPr/>
    </dgm:pt>
    <dgm:pt modelId="{D9556970-F491-0445-A3B6-C4002961A41B}" type="pres">
      <dgm:prSet presAssocID="{7E8DFDE3-F1A2-E743-9611-875865C2305B}" presName="Name18" presStyleLbl="sibTrans2D1" presStyleIdx="1" presStyleCnt="2"/>
      <dgm:spPr/>
    </dgm:pt>
    <dgm:pt modelId="{925BB6B9-FA77-D44F-AB8F-639AA0585E4E}" type="pres">
      <dgm:prSet presAssocID="{1C35AA88-562C-AC46-9A32-2FB6CEBFA07F}" presName="composite1" presStyleCnt="0"/>
      <dgm:spPr/>
    </dgm:pt>
    <dgm:pt modelId="{55B7AEE9-A9ED-C246-9EFD-529A5C459556}" type="pres">
      <dgm:prSet presAssocID="{1C35AA88-562C-AC46-9A32-2FB6CEBFA07F}" presName="dummyNode1" presStyleLbl="node1" presStyleIdx="1" presStyleCnt="3"/>
      <dgm:spPr/>
    </dgm:pt>
    <dgm:pt modelId="{922712CD-7CB4-614E-B168-9B2D4B6357FA}" type="pres">
      <dgm:prSet presAssocID="{1C35AA88-562C-AC46-9A32-2FB6CEBFA07F}" presName="childNode1" presStyleLbl="bgAcc1" presStyleIdx="2" presStyleCnt="3" custLinFactNeighborX="1328" custLinFactNeighborY="782">
        <dgm:presLayoutVars>
          <dgm:bulletEnabled val="1"/>
        </dgm:presLayoutVars>
      </dgm:prSet>
      <dgm:spPr/>
    </dgm:pt>
    <dgm:pt modelId="{502B78B7-689C-3645-8626-9343A281DCC3}" type="pres">
      <dgm:prSet presAssocID="{1C35AA88-562C-AC46-9A32-2FB6CEBFA07F}" presName="childNode1tx" presStyleLbl="bgAcc1" presStyleIdx="2" presStyleCnt="3">
        <dgm:presLayoutVars>
          <dgm:bulletEnabled val="1"/>
        </dgm:presLayoutVars>
      </dgm:prSet>
      <dgm:spPr/>
    </dgm:pt>
    <dgm:pt modelId="{7EE90A7D-AC22-E749-9B8E-0F8998BB3F17}" type="pres">
      <dgm:prSet presAssocID="{1C35AA88-562C-AC46-9A32-2FB6CEBFA07F}" presName="parentNode1" presStyleLbl="node1" presStyleIdx="2" presStyleCnt="3">
        <dgm:presLayoutVars>
          <dgm:chMax val="1"/>
          <dgm:bulletEnabled val="1"/>
        </dgm:presLayoutVars>
      </dgm:prSet>
      <dgm:spPr/>
    </dgm:pt>
    <dgm:pt modelId="{8540BB5D-B01D-7244-9EF4-CBE1E776304A}" type="pres">
      <dgm:prSet presAssocID="{1C35AA88-562C-AC46-9A32-2FB6CEBFA07F}" presName="connSite1" presStyleCnt="0"/>
      <dgm:spPr/>
    </dgm:pt>
  </dgm:ptLst>
  <dgm:cxnLst>
    <dgm:cxn modelId="{EB173F06-34E7-384F-8BC3-8B0EC7E58763}" type="presOf" srcId="{2DC0CF1A-07C7-3245-902A-5B3D920B0041}" destId="{2C3765BD-4693-FB4C-87C6-3A5622D1AB41}" srcOrd="1" destOrd="0" presId="urn:microsoft.com/office/officeart/2005/8/layout/hProcess4"/>
    <dgm:cxn modelId="{89D13009-0AD1-1545-BB49-F0EE68B0857D}" type="presOf" srcId="{F36258F1-3E94-884D-AD50-AB53DB772B57}" destId="{2C3765BD-4693-FB4C-87C6-3A5622D1AB41}" srcOrd="1" destOrd="1" presId="urn:microsoft.com/office/officeart/2005/8/layout/hProcess4"/>
    <dgm:cxn modelId="{CBB6A318-1ADF-A140-AB83-6903C1B5EEA0}" type="presOf" srcId="{67D3B4D8-C541-A644-8AA4-E9D04D3F9A3B}" destId="{922712CD-7CB4-614E-B168-9B2D4B6357FA}" srcOrd="0" destOrd="1" presId="urn:microsoft.com/office/officeart/2005/8/layout/hProcess4"/>
    <dgm:cxn modelId="{04C38925-8EAB-6A4D-9288-988680B6150C}" type="presOf" srcId="{1C35AA88-562C-AC46-9A32-2FB6CEBFA07F}" destId="{7EE90A7D-AC22-E749-9B8E-0F8998BB3F17}" srcOrd="0" destOrd="0" presId="urn:microsoft.com/office/officeart/2005/8/layout/hProcess4"/>
    <dgm:cxn modelId="{75D39729-52D3-DC4C-A7CD-C0BA0EBB2367}" srcId="{1C35AA88-562C-AC46-9A32-2FB6CEBFA07F}" destId="{67D3B4D8-C541-A644-8AA4-E9D04D3F9A3B}" srcOrd="1" destOrd="0" parTransId="{012BC301-3D24-5B40-8F57-5BC85B0A1582}" sibTransId="{354BB587-EE52-FC4D-B4FA-E4F7E117E5B0}"/>
    <dgm:cxn modelId="{4866BF34-5255-3446-91D5-1C2B446297B9}" type="presOf" srcId="{E5F469DE-F6BB-7745-A92C-CF98B07C7194}" destId="{502B78B7-689C-3645-8626-9343A281DCC3}" srcOrd="1" destOrd="0" presId="urn:microsoft.com/office/officeart/2005/8/layout/hProcess4"/>
    <dgm:cxn modelId="{122ADC3D-D184-8545-BB12-B7434A34BB0B}" type="presOf" srcId="{2CE4119D-C9FC-A742-9408-778C91D89BE8}" destId="{E0A18C57-D498-5C4E-A7B8-678F977C9709}" srcOrd="0" destOrd="0" presId="urn:microsoft.com/office/officeart/2005/8/layout/hProcess4"/>
    <dgm:cxn modelId="{97A16E58-5B0C-BA44-AB1D-E23623F25A65}" type="presOf" srcId="{7E8DFDE3-F1A2-E743-9611-875865C2305B}" destId="{D9556970-F491-0445-A3B6-C4002961A41B}" srcOrd="0" destOrd="0" presId="urn:microsoft.com/office/officeart/2005/8/layout/hProcess4"/>
    <dgm:cxn modelId="{81496563-A3BF-CB4E-8803-D538DBF033FA}" type="presOf" srcId="{1622922C-6655-B041-AF49-7E4C3C0D9C9A}" destId="{B2CE4D9B-DCC7-EE46-9103-89F1DE1F7834}" srcOrd="0" destOrd="0" presId="urn:microsoft.com/office/officeart/2005/8/layout/hProcess4"/>
    <dgm:cxn modelId="{3457816B-8C71-BC47-B0A6-8502478D9D3D}" srcId="{05FC54DA-4AA5-8945-A451-2B36A977AA90}" destId="{2DC0CF1A-07C7-3245-902A-5B3D920B0041}" srcOrd="0" destOrd="0" parTransId="{87095BB7-2036-194A-8917-70BB1A15215C}" sibTransId="{20B8DFAC-2532-6547-B848-C456691B2200}"/>
    <dgm:cxn modelId="{36BFE377-D832-3A41-8B9B-F8EEA9CBE874}" type="presOf" srcId="{582B9FBC-F1EE-3645-B5D9-080DF1B9718F}" destId="{50F26E98-CF93-C64E-AAB8-7043AC571816}" srcOrd="0" destOrd="0" presId="urn:microsoft.com/office/officeart/2005/8/layout/hProcess4"/>
    <dgm:cxn modelId="{2A5FA485-16B9-A941-8CBB-BF9D6372BB96}" srcId="{1622922C-6655-B041-AF49-7E4C3C0D9C9A}" destId="{05FC54DA-4AA5-8945-A451-2B36A977AA90}" srcOrd="0" destOrd="0" parTransId="{81530EA2-912A-614D-8FBD-EEBDF435ECD3}" sibTransId="{582B9FBC-F1EE-3645-B5D9-080DF1B9718F}"/>
    <dgm:cxn modelId="{7D6B579B-EAF1-694E-AD30-904A7217E166}" type="presOf" srcId="{8C776362-6F49-3047-B691-BCE9EF1755E4}" destId="{E0A18C57-D498-5C4E-A7B8-678F977C9709}" srcOrd="0" destOrd="1" presId="urn:microsoft.com/office/officeart/2005/8/layout/hProcess4"/>
    <dgm:cxn modelId="{77E2C8A2-0CDF-314F-AD77-D175EF3C9A98}" type="presOf" srcId="{67D3B4D8-C541-A644-8AA4-E9D04D3F9A3B}" destId="{502B78B7-689C-3645-8626-9343A281DCC3}" srcOrd="1" destOrd="1" presId="urn:microsoft.com/office/officeart/2005/8/layout/hProcess4"/>
    <dgm:cxn modelId="{CC5295B2-E62B-5749-A679-35DD3542DE66}" srcId="{1CC9F4A5-85F9-C346-8999-2311F8F10CAE}" destId="{8C776362-6F49-3047-B691-BCE9EF1755E4}" srcOrd="1" destOrd="0" parTransId="{A8A88941-E9BD-3346-B333-10C4C34C4761}" sibTransId="{99F9AE44-2151-F047-B92D-C241A7BB0C4E}"/>
    <dgm:cxn modelId="{3362C8BE-22EF-AC4E-8557-C7C6C26D6741}" type="presOf" srcId="{2DC0CF1A-07C7-3245-902A-5B3D920B0041}" destId="{65FD097C-BD3B-BA4C-98C1-84150B23227A}" srcOrd="0" destOrd="0" presId="urn:microsoft.com/office/officeart/2005/8/layout/hProcess4"/>
    <dgm:cxn modelId="{A2170CCC-877A-E342-900A-45A12F88F4D2}" type="presOf" srcId="{05FC54DA-4AA5-8945-A451-2B36A977AA90}" destId="{44D58993-138D-FC49-AC6F-B7697C232225}" srcOrd="0" destOrd="0" presId="urn:microsoft.com/office/officeart/2005/8/layout/hProcess4"/>
    <dgm:cxn modelId="{F8BA02D0-6EF3-C544-A3BD-D8C52A0B3687}" type="presOf" srcId="{2CE4119D-C9FC-A742-9408-778C91D89BE8}" destId="{FED6C208-24D5-9542-B499-C88769702098}" srcOrd="1" destOrd="0" presId="urn:microsoft.com/office/officeart/2005/8/layout/hProcess4"/>
    <dgm:cxn modelId="{DB343ED1-84D6-834E-9964-59CA45DD7333}" type="presOf" srcId="{F36258F1-3E94-884D-AD50-AB53DB772B57}" destId="{65FD097C-BD3B-BA4C-98C1-84150B23227A}" srcOrd="0" destOrd="1" presId="urn:microsoft.com/office/officeart/2005/8/layout/hProcess4"/>
    <dgm:cxn modelId="{D14F71D7-0C28-DD4A-B1B2-E98262AF913A}" type="presOf" srcId="{1CC9F4A5-85F9-C346-8999-2311F8F10CAE}" destId="{CD305C38-33F5-944A-8D5A-4E20FED0D7B0}" srcOrd="0" destOrd="0" presId="urn:microsoft.com/office/officeart/2005/8/layout/hProcess4"/>
    <dgm:cxn modelId="{217EAADD-18A5-2749-A192-A7FEDA260ED1}" srcId="{1622922C-6655-B041-AF49-7E4C3C0D9C9A}" destId="{1CC9F4A5-85F9-C346-8999-2311F8F10CAE}" srcOrd="1" destOrd="0" parTransId="{CF844D59-485E-6046-8702-12E8AD5A06A9}" sibTransId="{7E8DFDE3-F1A2-E743-9611-875865C2305B}"/>
    <dgm:cxn modelId="{88C41AE0-2A0C-4B43-9F7E-BD4278D810A9}" srcId="{1CC9F4A5-85F9-C346-8999-2311F8F10CAE}" destId="{2CE4119D-C9FC-A742-9408-778C91D89BE8}" srcOrd="0" destOrd="0" parTransId="{00FFAD1D-3308-1D47-9ECC-01429467D7F4}" sibTransId="{50D9CB1A-CD5A-F446-8928-5F235DB7037E}"/>
    <dgm:cxn modelId="{900A2BE4-519B-E744-A8C9-C4CE071EF21E}" type="presOf" srcId="{E5F469DE-F6BB-7745-A92C-CF98B07C7194}" destId="{922712CD-7CB4-614E-B168-9B2D4B6357FA}" srcOrd="0" destOrd="0" presId="urn:microsoft.com/office/officeart/2005/8/layout/hProcess4"/>
    <dgm:cxn modelId="{9344E6E6-7015-0844-BE07-4AD13F3F8923}" srcId="{1C35AA88-562C-AC46-9A32-2FB6CEBFA07F}" destId="{E5F469DE-F6BB-7745-A92C-CF98B07C7194}" srcOrd="0" destOrd="0" parTransId="{895A32DA-6314-E84F-AAAE-473FC547C0EE}" sibTransId="{064F3785-1C9F-F24C-BA19-DC2A6846D592}"/>
    <dgm:cxn modelId="{8B419CEE-2F12-F640-91AD-9D614DC8FA50}" type="presOf" srcId="{8C776362-6F49-3047-B691-BCE9EF1755E4}" destId="{FED6C208-24D5-9542-B499-C88769702098}" srcOrd="1" destOrd="1" presId="urn:microsoft.com/office/officeart/2005/8/layout/hProcess4"/>
    <dgm:cxn modelId="{3682AEEE-6FDA-C244-BB70-FBF4E27B0C29}" srcId="{05FC54DA-4AA5-8945-A451-2B36A977AA90}" destId="{F36258F1-3E94-884D-AD50-AB53DB772B57}" srcOrd="1" destOrd="0" parTransId="{49A0DCF0-4AAF-B441-9F65-991086F6D7D2}" sibTransId="{B7250A3D-183A-3C47-A448-B5795FF206AE}"/>
    <dgm:cxn modelId="{A2413AEF-CB8C-3942-9F82-98BBDA5526B3}" srcId="{1622922C-6655-B041-AF49-7E4C3C0D9C9A}" destId="{1C35AA88-562C-AC46-9A32-2FB6CEBFA07F}" srcOrd="2" destOrd="0" parTransId="{DF695FC5-EDA2-3244-8F94-0027C23EBD73}" sibTransId="{E403B9A2-2FA6-694E-B7EB-8FB802DEF43B}"/>
    <dgm:cxn modelId="{DD235DC5-4804-FF44-A4D6-7F2CEA21828C}" type="presParOf" srcId="{B2CE4D9B-DCC7-EE46-9103-89F1DE1F7834}" destId="{A4BBE288-E908-724E-B50B-14D839964977}" srcOrd="0" destOrd="0" presId="urn:microsoft.com/office/officeart/2005/8/layout/hProcess4"/>
    <dgm:cxn modelId="{9E64927D-0645-F343-8AF0-3B726F1E02C6}" type="presParOf" srcId="{B2CE4D9B-DCC7-EE46-9103-89F1DE1F7834}" destId="{B54F5EF7-A726-A648-9AD4-198E557FBE5D}" srcOrd="1" destOrd="0" presId="urn:microsoft.com/office/officeart/2005/8/layout/hProcess4"/>
    <dgm:cxn modelId="{4C60EA33-CCC2-BA40-9DEE-6A540263CE0F}" type="presParOf" srcId="{B2CE4D9B-DCC7-EE46-9103-89F1DE1F7834}" destId="{C3ADD928-0575-7149-8608-24B64844F1DB}" srcOrd="2" destOrd="0" presId="urn:microsoft.com/office/officeart/2005/8/layout/hProcess4"/>
    <dgm:cxn modelId="{F1D6B42C-4B50-8740-B481-5DAD77675AF8}" type="presParOf" srcId="{C3ADD928-0575-7149-8608-24B64844F1DB}" destId="{79C1328C-C4DE-0940-82EE-AB00E77668E1}" srcOrd="0" destOrd="0" presId="urn:microsoft.com/office/officeart/2005/8/layout/hProcess4"/>
    <dgm:cxn modelId="{AAD8C59D-8135-0D47-97C0-11B1868DA4C1}" type="presParOf" srcId="{79C1328C-C4DE-0940-82EE-AB00E77668E1}" destId="{F2BD0960-C483-E442-B657-B68B6229C64F}" srcOrd="0" destOrd="0" presId="urn:microsoft.com/office/officeart/2005/8/layout/hProcess4"/>
    <dgm:cxn modelId="{E3DD25AE-FE09-5543-9E17-195F585E1204}" type="presParOf" srcId="{79C1328C-C4DE-0940-82EE-AB00E77668E1}" destId="{65FD097C-BD3B-BA4C-98C1-84150B23227A}" srcOrd="1" destOrd="0" presId="urn:microsoft.com/office/officeart/2005/8/layout/hProcess4"/>
    <dgm:cxn modelId="{11D11880-69FA-644E-9CB7-1D9BEB9F34FC}" type="presParOf" srcId="{79C1328C-C4DE-0940-82EE-AB00E77668E1}" destId="{2C3765BD-4693-FB4C-87C6-3A5622D1AB41}" srcOrd="2" destOrd="0" presId="urn:microsoft.com/office/officeart/2005/8/layout/hProcess4"/>
    <dgm:cxn modelId="{F72E2EF5-3597-9049-9546-3D7EF0C42A4D}" type="presParOf" srcId="{79C1328C-C4DE-0940-82EE-AB00E77668E1}" destId="{44D58993-138D-FC49-AC6F-B7697C232225}" srcOrd="3" destOrd="0" presId="urn:microsoft.com/office/officeart/2005/8/layout/hProcess4"/>
    <dgm:cxn modelId="{1299DFB5-8210-3141-B29B-CAF40DF602CA}" type="presParOf" srcId="{79C1328C-C4DE-0940-82EE-AB00E77668E1}" destId="{3BC07A23-FCE4-5E4C-9F39-8EEA01BB5C8A}" srcOrd="4" destOrd="0" presId="urn:microsoft.com/office/officeart/2005/8/layout/hProcess4"/>
    <dgm:cxn modelId="{89B66617-6853-6348-8E2E-60B3BFAB6BC7}" type="presParOf" srcId="{C3ADD928-0575-7149-8608-24B64844F1DB}" destId="{50F26E98-CF93-C64E-AAB8-7043AC571816}" srcOrd="1" destOrd="0" presId="urn:microsoft.com/office/officeart/2005/8/layout/hProcess4"/>
    <dgm:cxn modelId="{92D11275-69E3-5F44-8F90-F49651F5A1E5}" type="presParOf" srcId="{C3ADD928-0575-7149-8608-24B64844F1DB}" destId="{BF700743-E52A-9E4D-8D4E-C92CDEA606CB}" srcOrd="2" destOrd="0" presId="urn:microsoft.com/office/officeart/2005/8/layout/hProcess4"/>
    <dgm:cxn modelId="{1F04516B-D4EA-874B-B696-FD0EC9EB81EC}" type="presParOf" srcId="{BF700743-E52A-9E4D-8D4E-C92CDEA606CB}" destId="{BD8AB7AA-82C2-7C4A-81F8-2AB367174CED}" srcOrd="0" destOrd="0" presId="urn:microsoft.com/office/officeart/2005/8/layout/hProcess4"/>
    <dgm:cxn modelId="{9E3CDCC4-9E9F-8E4F-8D0D-7687E25AE12A}" type="presParOf" srcId="{BF700743-E52A-9E4D-8D4E-C92CDEA606CB}" destId="{E0A18C57-D498-5C4E-A7B8-678F977C9709}" srcOrd="1" destOrd="0" presId="urn:microsoft.com/office/officeart/2005/8/layout/hProcess4"/>
    <dgm:cxn modelId="{0AC140C3-8A23-8742-9360-A6139E8CBE72}" type="presParOf" srcId="{BF700743-E52A-9E4D-8D4E-C92CDEA606CB}" destId="{FED6C208-24D5-9542-B499-C88769702098}" srcOrd="2" destOrd="0" presId="urn:microsoft.com/office/officeart/2005/8/layout/hProcess4"/>
    <dgm:cxn modelId="{A438C7A5-84D0-4241-ADE3-E12DA6F65ACF}" type="presParOf" srcId="{BF700743-E52A-9E4D-8D4E-C92CDEA606CB}" destId="{CD305C38-33F5-944A-8D5A-4E20FED0D7B0}" srcOrd="3" destOrd="0" presId="urn:microsoft.com/office/officeart/2005/8/layout/hProcess4"/>
    <dgm:cxn modelId="{1A7DCD5A-6C8F-D341-A51F-0CB33699160E}" type="presParOf" srcId="{BF700743-E52A-9E4D-8D4E-C92CDEA606CB}" destId="{BD5D5C1E-2446-5D49-AD2C-0EB24B2F8E6C}" srcOrd="4" destOrd="0" presId="urn:microsoft.com/office/officeart/2005/8/layout/hProcess4"/>
    <dgm:cxn modelId="{3B279D91-9090-1942-8AEF-6419220D963F}" type="presParOf" srcId="{C3ADD928-0575-7149-8608-24B64844F1DB}" destId="{D9556970-F491-0445-A3B6-C4002961A41B}" srcOrd="3" destOrd="0" presId="urn:microsoft.com/office/officeart/2005/8/layout/hProcess4"/>
    <dgm:cxn modelId="{6B71CF8B-F746-E549-AB39-F522DCB29B1B}" type="presParOf" srcId="{C3ADD928-0575-7149-8608-24B64844F1DB}" destId="{925BB6B9-FA77-D44F-AB8F-639AA0585E4E}" srcOrd="4" destOrd="0" presId="urn:microsoft.com/office/officeart/2005/8/layout/hProcess4"/>
    <dgm:cxn modelId="{5CD3E248-4931-F148-96B5-0AED054CEF4A}" type="presParOf" srcId="{925BB6B9-FA77-D44F-AB8F-639AA0585E4E}" destId="{55B7AEE9-A9ED-C246-9EFD-529A5C459556}" srcOrd="0" destOrd="0" presId="urn:microsoft.com/office/officeart/2005/8/layout/hProcess4"/>
    <dgm:cxn modelId="{11F5FF2A-8953-4745-9969-55FB82C3E6F2}" type="presParOf" srcId="{925BB6B9-FA77-D44F-AB8F-639AA0585E4E}" destId="{922712CD-7CB4-614E-B168-9B2D4B6357FA}" srcOrd="1" destOrd="0" presId="urn:microsoft.com/office/officeart/2005/8/layout/hProcess4"/>
    <dgm:cxn modelId="{9B2A53E6-1241-FD44-A3F9-41C650D3B1C0}" type="presParOf" srcId="{925BB6B9-FA77-D44F-AB8F-639AA0585E4E}" destId="{502B78B7-689C-3645-8626-9343A281DCC3}" srcOrd="2" destOrd="0" presId="urn:microsoft.com/office/officeart/2005/8/layout/hProcess4"/>
    <dgm:cxn modelId="{0B748E29-6989-1047-BF65-8D2EF7236041}" type="presParOf" srcId="{925BB6B9-FA77-D44F-AB8F-639AA0585E4E}" destId="{7EE90A7D-AC22-E749-9B8E-0F8998BB3F17}" srcOrd="3" destOrd="0" presId="urn:microsoft.com/office/officeart/2005/8/layout/hProcess4"/>
    <dgm:cxn modelId="{EF1DB3BF-AB43-D342-AA2D-E5EA99D34070}" type="presParOf" srcId="{925BB6B9-FA77-D44F-AB8F-639AA0585E4E}" destId="{8540BB5D-B01D-7244-9EF4-CBE1E776304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D097C-BD3B-BA4C-98C1-84150B23227A}">
      <dsp:nvSpPr>
        <dsp:cNvPr id="0" name=""/>
        <dsp:cNvSpPr/>
      </dsp:nvSpPr>
      <dsp:spPr>
        <a:xfrm>
          <a:off x="936" y="1432138"/>
          <a:ext cx="2428491" cy="200299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Available online and for print at PQ</a:t>
          </a:r>
        </a:p>
        <a:p>
          <a:pPr marL="171450" lvl="1" indent="-171450" algn="l" defTabSz="844550">
            <a:lnSpc>
              <a:spcPct val="90000"/>
            </a:lnSpc>
            <a:spcBef>
              <a:spcPct val="0"/>
            </a:spcBef>
            <a:spcAft>
              <a:spcPct val="15000"/>
            </a:spcAft>
            <a:buChar char="•"/>
          </a:pPr>
          <a:r>
            <a:rPr lang="en-US" sz="1900" kern="1200" dirty="0"/>
            <a:t>Adheres to choices made on </a:t>
          </a:r>
          <a:r>
            <a:rPr lang="en-US" sz="1900" kern="1200" dirty="0" err="1"/>
            <a:t>ProQuest</a:t>
          </a:r>
          <a:r>
            <a:rPr lang="en-US" sz="1900" kern="1200" dirty="0"/>
            <a:t> ETD website</a:t>
          </a:r>
        </a:p>
      </dsp:txBody>
      <dsp:txXfrm>
        <a:off x="47031" y="1478233"/>
        <a:ext cx="2336301" cy="1481593"/>
      </dsp:txXfrm>
    </dsp:sp>
    <dsp:sp modelId="{50F26E98-CF93-C64E-AAB8-7043AC571816}">
      <dsp:nvSpPr>
        <dsp:cNvPr id="0" name=""/>
        <dsp:cNvSpPr/>
      </dsp:nvSpPr>
      <dsp:spPr>
        <a:xfrm>
          <a:off x="1375094" y="1942984"/>
          <a:ext cx="2628252" cy="2628252"/>
        </a:xfrm>
        <a:prstGeom prst="leftCircularArrow">
          <a:avLst>
            <a:gd name="adj1" fmla="val 2966"/>
            <a:gd name="adj2" fmla="val 363356"/>
            <a:gd name="adj3" fmla="val 2138867"/>
            <a:gd name="adj4" fmla="val 9024489"/>
            <a:gd name="adj5" fmla="val 3460"/>
          </a:avLst>
        </a:prstGeom>
        <a:blipFill rotWithShape="1">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4D58993-138D-FC49-AC6F-B7697C232225}">
      <dsp:nvSpPr>
        <dsp:cNvPr id="0" name=""/>
        <dsp:cNvSpPr/>
      </dsp:nvSpPr>
      <dsp:spPr>
        <a:xfrm>
          <a:off x="540601" y="3005922"/>
          <a:ext cx="2158659" cy="85842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ProQuest</a:t>
          </a:r>
          <a:endParaRPr lang="en-US" sz="2900" kern="1200" dirty="0"/>
        </a:p>
      </dsp:txBody>
      <dsp:txXfrm>
        <a:off x="565743" y="3031064"/>
        <a:ext cx="2108375" cy="808143"/>
      </dsp:txXfrm>
    </dsp:sp>
    <dsp:sp modelId="{E0A18C57-D498-5C4E-A7B8-678F977C9709}">
      <dsp:nvSpPr>
        <dsp:cNvPr id="0" name=""/>
        <dsp:cNvSpPr/>
      </dsp:nvSpPr>
      <dsp:spPr>
        <a:xfrm>
          <a:off x="3070437" y="1432138"/>
          <a:ext cx="2428491" cy="200299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Scotty Entry</a:t>
          </a:r>
        </a:p>
        <a:p>
          <a:pPr marL="171450" lvl="1" indent="-171450" algn="l" defTabSz="844550">
            <a:lnSpc>
              <a:spcPct val="90000"/>
            </a:lnSpc>
            <a:spcBef>
              <a:spcPct val="0"/>
            </a:spcBef>
            <a:spcAft>
              <a:spcPct val="15000"/>
            </a:spcAft>
            <a:buChar char="•"/>
          </a:pPr>
          <a:r>
            <a:rPr lang="en-US" sz="1900" kern="1200" dirty="0"/>
            <a:t>Delayed release chosen in the PQ Publishing Options.</a:t>
          </a:r>
        </a:p>
      </dsp:txBody>
      <dsp:txXfrm>
        <a:off x="3116532" y="1907447"/>
        <a:ext cx="2336301" cy="1481593"/>
      </dsp:txXfrm>
    </dsp:sp>
    <dsp:sp modelId="{D9556970-F491-0445-A3B6-C4002961A41B}">
      <dsp:nvSpPr>
        <dsp:cNvPr id="0" name=""/>
        <dsp:cNvSpPr/>
      </dsp:nvSpPr>
      <dsp:spPr>
        <a:xfrm>
          <a:off x="4417463" y="215918"/>
          <a:ext cx="2975705" cy="2975705"/>
        </a:xfrm>
        <a:prstGeom prst="circularArrow">
          <a:avLst>
            <a:gd name="adj1" fmla="val 2619"/>
            <a:gd name="adj2" fmla="val 318342"/>
            <a:gd name="adj3" fmla="val 19528209"/>
            <a:gd name="adj4" fmla="val 12597573"/>
            <a:gd name="adj5" fmla="val 3056"/>
          </a:avLst>
        </a:prstGeom>
        <a:blipFill rotWithShape="1">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CD305C38-33F5-944A-8D5A-4E20FED0D7B0}">
      <dsp:nvSpPr>
        <dsp:cNvPr id="0" name=""/>
        <dsp:cNvSpPr/>
      </dsp:nvSpPr>
      <dsp:spPr>
        <a:xfrm>
          <a:off x="3610102" y="1002924"/>
          <a:ext cx="2158659" cy="85842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UCR Library</a:t>
          </a:r>
        </a:p>
      </dsp:txBody>
      <dsp:txXfrm>
        <a:off x="3635244" y="1028066"/>
        <a:ext cx="2108375" cy="808143"/>
      </dsp:txXfrm>
    </dsp:sp>
    <dsp:sp modelId="{922712CD-7CB4-614E-B168-9B2D4B6357FA}">
      <dsp:nvSpPr>
        <dsp:cNvPr id="0" name=""/>
        <dsp:cNvSpPr/>
      </dsp:nvSpPr>
      <dsp:spPr>
        <a:xfrm>
          <a:off x="6172189" y="1447802"/>
          <a:ext cx="2428491" cy="200299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UC Institutional Repository (IR)</a:t>
          </a:r>
        </a:p>
        <a:p>
          <a:pPr marL="171450" lvl="1" indent="-171450" algn="l" defTabSz="844550">
            <a:lnSpc>
              <a:spcPct val="90000"/>
            </a:lnSpc>
            <a:spcBef>
              <a:spcPct val="0"/>
            </a:spcBef>
            <a:spcAft>
              <a:spcPct val="15000"/>
            </a:spcAft>
            <a:buChar char="•"/>
          </a:pPr>
          <a:r>
            <a:rPr lang="en-US" sz="1900" kern="1200" dirty="0"/>
            <a:t>Delayed release chosen in the IR Publishing Options.</a:t>
          </a:r>
        </a:p>
      </dsp:txBody>
      <dsp:txXfrm>
        <a:off x="6218284" y="1493897"/>
        <a:ext cx="2336301" cy="1481593"/>
      </dsp:txXfrm>
    </dsp:sp>
    <dsp:sp modelId="{7EE90A7D-AC22-E749-9B8E-0F8998BB3F17}">
      <dsp:nvSpPr>
        <dsp:cNvPr id="0" name=""/>
        <dsp:cNvSpPr/>
      </dsp:nvSpPr>
      <dsp:spPr>
        <a:xfrm>
          <a:off x="6679604" y="3005922"/>
          <a:ext cx="2158659" cy="85842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eScholarship</a:t>
          </a:r>
          <a:endParaRPr lang="en-US" sz="2900" kern="1200" dirty="0"/>
        </a:p>
      </dsp:txBody>
      <dsp:txXfrm>
        <a:off x="6704746" y="3031064"/>
        <a:ext cx="2108375" cy="8081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atin typeface="Times New Roman" charset="0"/>
                <a:ea typeface="+mn-ea"/>
                <a:cs typeface="+mn-cs"/>
              </a:defRPr>
            </a:lvl1pPr>
          </a:lstStyle>
          <a:p>
            <a:pPr>
              <a:defRPr/>
            </a:pPr>
            <a:r>
              <a:rPr lang="en-US"/>
              <a:t>Trina Elerts</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F22FD70A-6CDE-C140-AA73-F1A68EA43F3B}" type="datetime1">
              <a:rPr lang="en-US"/>
              <a:pPr/>
              <a:t>2/7/23</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atin typeface="Times New Roman" charset="0"/>
                <a:ea typeface="+mn-ea"/>
                <a:cs typeface="+mn-cs"/>
              </a:defRPr>
            </a:lvl1pPr>
          </a:lstStyle>
          <a:p>
            <a:pPr>
              <a:defRPr/>
            </a:pPr>
            <a:r>
              <a:rPr lang="en-US"/>
              <a:t>Dissertation and Thesis Format Workshop</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50DD2910-3F22-C74C-86CD-06EAEE098B4B}" type="slidenum">
              <a:rPr lang="en-US"/>
              <a:pPr/>
              <a:t>‹#›</a:t>
            </a:fld>
            <a:endParaRPr lang="en-US"/>
          </a:p>
        </p:txBody>
      </p:sp>
    </p:spTree>
    <p:extLst>
      <p:ext uri="{BB962C8B-B14F-4D97-AF65-F5344CB8AC3E}">
        <p14:creationId xmlns:p14="http://schemas.microsoft.com/office/powerpoint/2010/main" val="128444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atin typeface="Times New Roman" charset="0"/>
                <a:ea typeface="+mn-ea"/>
                <a:cs typeface="+mn-cs"/>
              </a:defRPr>
            </a:lvl1pPr>
          </a:lstStyle>
          <a:p>
            <a:pPr>
              <a:defRPr/>
            </a:pPr>
            <a:endParaRPr lang="en-US"/>
          </a:p>
        </p:txBody>
      </p:sp>
      <p:sp>
        <p:nvSpPr>
          <p:cNvPr id="1638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E30353C0-2DBA-EA4E-87B8-710C1118E131}" type="datetime1">
              <a:rPr lang="en-US"/>
              <a:pPr/>
              <a:t>2/7/23</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atin typeface="Times New Roman"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6821A20B-7A67-E340-9FB3-42ABD29AAEBC}" type="slidenum">
              <a:rPr lang="en-US"/>
              <a:pPr/>
              <a:t>‹#›</a:t>
            </a:fld>
            <a:endParaRPr lang="en-US"/>
          </a:p>
        </p:txBody>
      </p:sp>
    </p:spTree>
    <p:extLst>
      <p:ext uri="{BB962C8B-B14F-4D97-AF65-F5344CB8AC3E}">
        <p14:creationId xmlns:p14="http://schemas.microsoft.com/office/powerpoint/2010/main" val="265120056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111D7C1-A496-0045-ABBC-CE6DC81EB30C}" type="datetime1">
              <a:rPr kumimoji="0" lang="en-US" sz="1200"/>
              <a:pPr/>
              <a:t>2/7/23</a:t>
            </a:fld>
            <a:endParaRPr kumimoji="0" lang="en-US" sz="1200"/>
          </a:p>
        </p:txBody>
      </p:sp>
      <p:sp>
        <p:nvSpPr>
          <p:cNvPr id="1843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DE19E95-87DA-6E49-B1F3-327D4068BC8F}" type="slidenum">
              <a:rPr kumimoji="0" lang="en-US" sz="1200"/>
              <a:pPr/>
              <a:t>1</a:t>
            </a:fld>
            <a:endParaRPr kumimoji="0" lang="en-US" sz="1200"/>
          </a:p>
        </p:txBody>
      </p:sp>
      <p:sp>
        <p:nvSpPr>
          <p:cNvPr id="18436" name="Rectangle 2"/>
          <p:cNvSpPr>
            <a:spLocks noGrp="1" noRot="1" noChangeAspect="1" noChangeArrowheads="1"/>
          </p:cNvSpPr>
          <p:nvPr>
            <p:ph type="sldImg"/>
          </p:nvPr>
        </p:nvSpPr>
        <p:spPr>
          <a:ln/>
        </p:spPr>
      </p:sp>
      <p:sp>
        <p:nvSpPr>
          <p:cNvPr id="1843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4072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B17E8706-08FA-514A-B115-FB8536749BD3}" type="datetime1">
              <a:rPr kumimoji="0" lang="en-US" sz="1200"/>
              <a:pPr/>
              <a:t>2/7/23</a:t>
            </a:fld>
            <a:endParaRPr kumimoji="0" lang="en-US" sz="1200"/>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D2CB5FD-6335-AC42-A2CA-7D7A9B9F3381}" type="slidenum">
              <a:rPr kumimoji="0" lang="en-US" sz="1200"/>
              <a:pPr/>
              <a:t>10</a:t>
            </a:fld>
            <a:endParaRPr kumimoji="0" lang="en-US" sz="1200"/>
          </a:p>
        </p:txBody>
      </p:sp>
    </p:spTree>
    <p:extLst>
      <p:ext uri="{BB962C8B-B14F-4D97-AF65-F5344CB8AC3E}">
        <p14:creationId xmlns:p14="http://schemas.microsoft.com/office/powerpoint/2010/main" val="197817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7042BE3-F206-0B48-BBCE-D49B5E2149FE}" type="datetime1">
              <a:rPr kumimoji="0" lang="en-US" sz="1200"/>
              <a:pPr/>
              <a:t>2/7/23</a:t>
            </a:fld>
            <a:endParaRPr kumimoji="0" lang="en-US" sz="1200"/>
          </a:p>
        </p:txBody>
      </p:sp>
      <p:sp>
        <p:nvSpPr>
          <p:cNvPr id="3686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9CF215A-3DD9-1B4D-9CB3-87298039B6B0}" type="slidenum">
              <a:rPr kumimoji="0" lang="en-US" sz="1200"/>
              <a:pPr/>
              <a:t>11</a:t>
            </a:fld>
            <a:endParaRPr kumimoji="0" lang="en-US" sz="1200"/>
          </a:p>
        </p:txBody>
      </p:sp>
      <p:sp>
        <p:nvSpPr>
          <p:cNvPr id="36868" name="Rectangle 2"/>
          <p:cNvSpPr>
            <a:spLocks noGrp="1" noRot="1" noChangeAspect="1" noChangeArrowheads="1"/>
          </p:cNvSpPr>
          <p:nvPr>
            <p:ph type="sldImg"/>
          </p:nvPr>
        </p:nvSpPr>
        <p:spPr>
          <a:ln/>
        </p:spPr>
      </p:sp>
      <p:sp>
        <p:nvSpPr>
          <p:cNvPr id="3686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3628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DB2515E-ED1D-3546-8B2D-C76DF0A26A37}" type="datetime1">
              <a:rPr kumimoji="0" lang="en-US" sz="1200"/>
              <a:pPr/>
              <a:t>2/7/23</a:t>
            </a:fld>
            <a:endParaRPr kumimoji="0" lang="en-US" sz="1200"/>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016FE52-DE0B-FC48-A903-FF0A5C559ED8}" type="slidenum">
              <a:rPr kumimoji="0" lang="en-US" sz="1200"/>
              <a:pPr/>
              <a:t>12</a:t>
            </a:fld>
            <a:endParaRPr kumimoji="0" lang="en-US" sz="1200"/>
          </a:p>
        </p:txBody>
      </p:sp>
      <p:sp>
        <p:nvSpPr>
          <p:cNvPr id="38916" name="Rectangle 2"/>
          <p:cNvSpPr>
            <a:spLocks noGrp="1" noRot="1" noChangeAspect="1" noChangeArrowheads="1"/>
          </p:cNvSpPr>
          <p:nvPr>
            <p:ph type="sldImg"/>
          </p:nvPr>
        </p:nvSpPr>
        <p:spPr>
          <a:ln/>
        </p:spPr>
      </p:sp>
      <p:sp>
        <p:nvSpPr>
          <p:cNvPr id="3891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8321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D132A5C-7BAD-044E-AFB7-971D5E439937}" type="datetime1">
              <a:rPr kumimoji="0" lang="en-US" sz="1200"/>
              <a:pPr/>
              <a:t>2/7/23</a:t>
            </a:fld>
            <a:endParaRPr kumimoji="0" lang="en-US" sz="1200"/>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237BA81-F8FB-ED4C-8A4E-415224C5B13D}" type="slidenum">
              <a:rPr kumimoji="0" lang="en-US" sz="1200"/>
              <a:pPr/>
              <a:t>13</a:t>
            </a:fld>
            <a:endParaRPr kumimoji="0" lang="en-US" sz="1200"/>
          </a:p>
        </p:txBody>
      </p:sp>
      <p:sp>
        <p:nvSpPr>
          <p:cNvPr id="40964" name="Rectangle 2"/>
          <p:cNvSpPr>
            <a:spLocks noGrp="1" noRot="1" noChangeAspect="1" noChangeArrowheads="1"/>
          </p:cNvSpPr>
          <p:nvPr>
            <p:ph type="sldImg"/>
          </p:nvPr>
        </p:nvSpPr>
        <p:spPr>
          <a:ln/>
        </p:spPr>
      </p:sp>
      <p:sp>
        <p:nvSpPr>
          <p:cNvPr id="4096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4260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D132A5C-7BAD-044E-AFB7-971D5E439937}" type="datetime1">
              <a:rPr kumimoji="0" lang="en-US" sz="1200"/>
              <a:pPr/>
              <a:t>2/7/23</a:t>
            </a:fld>
            <a:endParaRPr kumimoji="0" lang="en-US" sz="1200"/>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237BA81-F8FB-ED4C-8A4E-415224C5B13D}" type="slidenum">
              <a:rPr kumimoji="0" lang="en-US" sz="1200"/>
              <a:pPr/>
              <a:t>14</a:t>
            </a:fld>
            <a:endParaRPr kumimoji="0" lang="en-US" sz="1200"/>
          </a:p>
        </p:txBody>
      </p:sp>
      <p:sp>
        <p:nvSpPr>
          <p:cNvPr id="40964" name="Rectangle 2"/>
          <p:cNvSpPr>
            <a:spLocks noGrp="1" noRot="1" noChangeAspect="1" noChangeArrowheads="1"/>
          </p:cNvSpPr>
          <p:nvPr>
            <p:ph type="sldImg"/>
          </p:nvPr>
        </p:nvSpPr>
        <p:spPr>
          <a:ln/>
        </p:spPr>
      </p:sp>
      <p:sp>
        <p:nvSpPr>
          <p:cNvPr id="4096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42600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4222E18-3C79-FF41-BADE-D13F2F513459}" type="datetime1">
              <a:rPr kumimoji="0" lang="en-US" sz="1200"/>
              <a:pPr/>
              <a:t>2/7/23</a:t>
            </a:fld>
            <a:endParaRPr kumimoji="0" lang="en-US" sz="1200"/>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3929272-BBDA-6843-902E-8027A9CB8DE3}" type="slidenum">
              <a:rPr kumimoji="0" lang="en-US" sz="1200"/>
              <a:pPr/>
              <a:t>15</a:t>
            </a:fld>
            <a:endParaRPr kumimoji="0" lang="en-US" sz="1200"/>
          </a:p>
        </p:txBody>
      </p:sp>
      <p:sp>
        <p:nvSpPr>
          <p:cNvPr id="43012" name="Rectangle 2"/>
          <p:cNvSpPr>
            <a:spLocks noGrp="1" noRot="1" noChangeAspect="1" noChangeArrowheads="1"/>
          </p:cNvSpPr>
          <p:nvPr>
            <p:ph type="sldImg"/>
          </p:nvPr>
        </p:nvSpPr>
        <p:spPr>
          <a:ln/>
        </p:spPr>
      </p:sp>
      <p:sp>
        <p:nvSpPr>
          <p:cNvPr id="4301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4752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72816CD-192C-D24A-90CB-2E2367AE31CE}" type="datetime1">
              <a:rPr kumimoji="0" lang="en-US" sz="1200"/>
              <a:pPr/>
              <a:t>2/7/23</a:t>
            </a:fld>
            <a:endParaRPr kumimoji="0" lang="en-US" sz="1200"/>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2E30E46-5EF6-094E-9103-F9F35415804B}" type="slidenum">
              <a:rPr kumimoji="0" lang="en-US" sz="1200"/>
              <a:pPr/>
              <a:t>16</a:t>
            </a:fld>
            <a:endParaRPr kumimoji="0" lang="en-US" sz="1200"/>
          </a:p>
        </p:txBody>
      </p:sp>
      <p:sp>
        <p:nvSpPr>
          <p:cNvPr id="45060" name="Rectangle 2"/>
          <p:cNvSpPr>
            <a:spLocks noGrp="1" noRot="1" noChangeAspect="1" noChangeArrowheads="1"/>
          </p:cNvSpPr>
          <p:nvPr>
            <p:ph type="sldImg"/>
          </p:nvPr>
        </p:nvSpPr>
        <p:spPr>
          <a:ln/>
        </p:spPr>
      </p:sp>
      <p:sp>
        <p:nvSpPr>
          <p:cNvPr id="4506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059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871F53D-A339-F940-9CE5-AD29EF918930}" type="datetime1">
              <a:rPr kumimoji="0" lang="en-US" sz="1200"/>
              <a:pPr/>
              <a:t>2/7/23</a:t>
            </a:fld>
            <a:endParaRPr kumimoji="0" lang="en-US" sz="1200"/>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76E3A31-3548-5B4B-8D61-8725A94AFFC0}" type="slidenum">
              <a:rPr kumimoji="0" lang="en-US" sz="1200"/>
              <a:pPr/>
              <a:t>17</a:t>
            </a:fld>
            <a:endParaRPr kumimoji="0" lang="en-US" sz="1200"/>
          </a:p>
        </p:txBody>
      </p:sp>
      <p:sp>
        <p:nvSpPr>
          <p:cNvPr id="47108" name="Rectangle 2"/>
          <p:cNvSpPr>
            <a:spLocks noGrp="1" noRot="1" noChangeAspect="1" noChangeArrowheads="1"/>
          </p:cNvSpPr>
          <p:nvPr>
            <p:ph type="sldImg"/>
          </p:nvPr>
        </p:nvSpPr>
        <p:spPr>
          <a:ln/>
        </p:spPr>
      </p:sp>
      <p:sp>
        <p:nvSpPr>
          <p:cNvPr id="4710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5702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C55B2D1-E8AD-9242-8402-4CE0F538D960}" type="datetime1">
              <a:rPr kumimoji="0" lang="en-US" sz="1200"/>
              <a:pPr/>
              <a:t>2/7/23</a:t>
            </a:fld>
            <a:endParaRPr kumimoji="0" 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27E03F6-E01E-EE48-BA97-DE040DC7E3BA}" type="slidenum">
              <a:rPr kumimoji="0" lang="en-US" sz="1200"/>
              <a:pPr/>
              <a:t>18</a:t>
            </a:fld>
            <a:endParaRPr kumimoji="0" lang="en-US" sz="1200"/>
          </a:p>
        </p:txBody>
      </p:sp>
      <p:sp>
        <p:nvSpPr>
          <p:cNvPr id="51204" name="Rectangle 2"/>
          <p:cNvSpPr>
            <a:spLocks noGrp="1" noRot="1" noChangeAspect="1" noChangeArrowheads="1"/>
          </p:cNvSpPr>
          <p:nvPr>
            <p:ph type="sldImg"/>
          </p:nvPr>
        </p:nvSpPr>
        <p:spPr>
          <a:ln/>
        </p:spPr>
      </p:sp>
      <p:sp>
        <p:nvSpPr>
          <p:cNvPr id="5120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0078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12297B89-AFFE-F743-A725-C0021D5BC24B}" type="datetime1">
              <a:rPr kumimoji="0" lang="en-US" sz="1200"/>
              <a:pPr/>
              <a:t>2/7/23</a:t>
            </a:fld>
            <a:endParaRPr kumimoji="0" lang="en-US" sz="1200"/>
          </a:p>
        </p:txBody>
      </p:sp>
      <p:sp>
        <p:nvSpPr>
          <p:cNvPr id="4915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C596619-5DE0-5840-876C-F1DF91A117C1}" type="slidenum">
              <a:rPr kumimoji="0" lang="en-US" sz="1200"/>
              <a:pPr/>
              <a:t>19</a:t>
            </a:fld>
            <a:endParaRPr kumimoji="0" lang="en-US" sz="1200"/>
          </a:p>
        </p:txBody>
      </p:sp>
      <p:sp>
        <p:nvSpPr>
          <p:cNvPr id="49156" name="Rectangle 2"/>
          <p:cNvSpPr>
            <a:spLocks noGrp="1" noRot="1" noChangeAspect="1" noChangeArrowheads="1"/>
          </p:cNvSpPr>
          <p:nvPr>
            <p:ph type="sldImg"/>
          </p:nvPr>
        </p:nvSpPr>
        <p:spPr>
          <a:ln/>
        </p:spPr>
      </p:sp>
      <p:sp>
        <p:nvSpPr>
          <p:cNvPr id="4915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2830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477E58F-EE86-B943-AC28-3AE43C51A52F}" type="datetime1">
              <a:rPr kumimoji="0" lang="en-US" sz="1200"/>
              <a:pPr/>
              <a:t>2/7/23</a:t>
            </a:fld>
            <a:endParaRPr kumimoji="0" lang="en-US" sz="1200"/>
          </a:p>
        </p:txBody>
      </p:sp>
      <p:sp>
        <p:nvSpPr>
          <p:cNvPr id="2048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10F1D360-8858-F84E-A4D8-9A9456CB3A6A}" type="slidenum">
              <a:rPr kumimoji="0" lang="en-US" sz="1200"/>
              <a:pPr/>
              <a:t>2</a:t>
            </a:fld>
            <a:endParaRPr kumimoji="0" lang="en-US" sz="1200"/>
          </a:p>
        </p:txBody>
      </p:sp>
      <p:sp>
        <p:nvSpPr>
          <p:cNvPr id="20484" name="Rectangle 2"/>
          <p:cNvSpPr>
            <a:spLocks noGrp="1" noRot="1" noChangeAspect="1" noChangeArrowheads="1"/>
          </p:cNvSpPr>
          <p:nvPr>
            <p:ph type="sldImg"/>
          </p:nvPr>
        </p:nvSpPr>
        <p:spPr>
          <a:ln/>
        </p:spPr>
      </p:sp>
      <p:sp>
        <p:nvSpPr>
          <p:cNvPr id="2048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85357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0353E0F-42F7-A548-9464-CB82F7BA8FC1}" type="datetime1">
              <a:rPr kumimoji="0" lang="en-US" sz="1200"/>
              <a:pPr/>
              <a:t>2/7/23</a:t>
            </a:fld>
            <a:endParaRPr kumimoji="0" 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FE3472DB-1CDE-9C40-86BA-C7D4811D27C1}" type="slidenum">
              <a:rPr kumimoji="0" lang="en-US" sz="1200"/>
              <a:pPr/>
              <a:t>20</a:t>
            </a:fld>
            <a:endParaRPr kumimoji="0" lang="en-US" sz="1200"/>
          </a:p>
        </p:txBody>
      </p:sp>
      <p:sp>
        <p:nvSpPr>
          <p:cNvPr id="53252" name="Rectangle 2"/>
          <p:cNvSpPr>
            <a:spLocks noGrp="1" noRot="1" noChangeAspect="1" noChangeArrowheads="1"/>
          </p:cNvSpPr>
          <p:nvPr>
            <p:ph type="sldImg"/>
          </p:nvPr>
        </p:nvSpPr>
        <p:spPr>
          <a:ln/>
        </p:spPr>
      </p:sp>
      <p:sp>
        <p:nvSpPr>
          <p:cNvPr id="5325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3200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92F5B8D-AD01-A84E-A5F0-A34E77587A2F}" type="datetime1">
              <a:rPr kumimoji="0" lang="en-US" sz="1200"/>
              <a:pPr/>
              <a:t>2/7/23</a:t>
            </a:fld>
            <a:endParaRPr kumimoji="0" lang="en-US" sz="120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4CFDD36-12C5-EB42-AF76-939696094909}" type="slidenum">
              <a:rPr kumimoji="0" lang="en-US" sz="1200"/>
              <a:pPr/>
              <a:t>21</a:t>
            </a:fld>
            <a:endParaRPr kumimoji="0" lang="en-US" sz="1200"/>
          </a:p>
        </p:txBody>
      </p:sp>
    </p:spTree>
    <p:extLst>
      <p:ext uri="{BB962C8B-B14F-4D97-AF65-F5344CB8AC3E}">
        <p14:creationId xmlns:p14="http://schemas.microsoft.com/office/powerpoint/2010/main" val="203710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63C5E34-A67C-8D40-AE81-7350B5952569}" type="datetime1">
              <a:rPr kumimoji="0" lang="en-US" sz="1200"/>
              <a:pPr/>
              <a:t>2/7/23</a:t>
            </a:fld>
            <a:endParaRPr kumimoji="0" lang="en-US" sz="1200"/>
          </a:p>
        </p:txBody>
      </p:sp>
      <p:sp>
        <p:nvSpPr>
          <p:cNvPr id="5734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17131C2-63AC-C446-816D-62D3C32FA357}" type="slidenum">
              <a:rPr kumimoji="0" lang="en-US" sz="1200"/>
              <a:pPr/>
              <a:t>22</a:t>
            </a:fld>
            <a:endParaRPr kumimoji="0" lang="en-US" sz="1200"/>
          </a:p>
        </p:txBody>
      </p:sp>
      <p:sp>
        <p:nvSpPr>
          <p:cNvPr id="57348" name="Rectangle 1026"/>
          <p:cNvSpPr>
            <a:spLocks noGrp="1" noRot="1" noChangeAspect="1" noChangeArrowheads="1"/>
          </p:cNvSpPr>
          <p:nvPr>
            <p:ph type="sldImg"/>
          </p:nvPr>
        </p:nvSpPr>
        <p:spPr>
          <a:ln/>
        </p:spPr>
      </p:sp>
      <p:sp>
        <p:nvSpPr>
          <p:cNvPr id="57349"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000" dirty="0">
                <a:latin typeface="+mj-lt"/>
                <a:ea typeface="ＭＳ Ｐゴシック" charset="0"/>
                <a:cs typeface="ＭＳ Ｐゴシック" charset="0"/>
              </a:rPr>
              <a:t>Spring  – March</a:t>
            </a:r>
            <a:r>
              <a:rPr lang="en-US" sz="2000" baseline="0" dirty="0">
                <a:latin typeface="+mj-lt"/>
                <a:ea typeface="ＭＳ Ｐゴシック" charset="0"/>
                <a:cs typeface="ＭＳ Ｐゴシック" charset="0"/>
              </a:rPr>
              <a:t> 1</a:t>
            </a:r>
            <a:r>
              <a:rPr lang="en-US" sz="2000" baseline="30000" dirty="0">
                <a:latin typeface="+mj-lt"/>
                <a:ea typeface="ＭＳ Ｐゴシック" charset="0"/>
                <a:cs typeface="ＭＳ Ｐゴシック" charset="0"/>
              </a:rPr>
              <a:t>st</a:t>
            </a:r>
          </a:p>
          <a:p>
            <a:r>
              <a:rPr lang="en-US" sz="2000" baseline="30000" dirty="0">
                <a:latin typeface="+mj-lt"/>
                <a:ea typeface="ＭＳ Ｐゴシック" charset="0"/>
                <a:cs typeface="ＭＳ Ｐゴシック" charset="0"/>
              </a:rPr>
              <a:t>Summer  – June 1st</a:t>
            </a:r>
            <a:endParaRPr lang="en-US" sz="2000" baseline="0" dirty="0">
              <a:latin typeface="+mj-lt"/>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11210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4E39A6F-2B19-E348-B345-524711A55055}" type="datetime1">
              <a:rPr kumimoji="0" lang="en-US" sz="1200"/>
              <a:pPr/>
              <a:t>2/7/23</a:t>
            </a:fld>
            <a:endParaRPr kumimoji="0" lang="en-US" sz="1200"/>
          </a:p>
        </p:txBody>
      </p:sp>
      <p:sp>
        <p:nvSpPr>
          <p:cNvPr id="5939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8B20218-D32F-DF47-9445-7D6D1C951073}" type="slidenum">
              <a:rPr kumimoji="0" lang="en-US" sz="1200"/>
              <a:pPr/>
              <a:t>23</a:t>
            </a:fld>
            <a:endParaRPr kumimoji="0" lang="en-US" sz="1200"/>
          </a:p>
        </p:txBody>
      </p:sp>
      <p:sp>
        <p:nvSpPr>
          <p:cNvPr id="59396" name="Rectangle 2"/>
          <p:cNvSpPr>
            <a:spLocks noGrp="1" noRot="1" noChangeAspect="1" noChangeArrowheads="1"/>
          </p:cNvSpPr>
          <p:nvPr>
            <p:ph type="sldImg"/>
          </p:nvPr>
        </p:nvSpPr>
        <p:spPr>
          <a:ln/>
        </p:spPr>
      </p:sp>
      <p:sp>
        <p:nvSpPr>
          <p:cNvPr id="5939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685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988693E-46F5-3141-A9B0-8E4DFAC3873F}" type="datetime1">
              <a:rPr kumimoji="0" lang="en-US" sz="1200"/>
              <a:pPr/>
              <a:t>2/7/23</a:t>
            </a:fld>
            <a:endParaRPr kumimoji="0" lang="en-US" sz="120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329BC8B0-61D5-8742-A992-03CB8F249A65}" type="slidenum">
              <a:rPr kumimoji="0" lang="en-US" sz="1200"/>
              <a:pPr/>
              <a:t>24</a:t>
            </a:fld>
            <a:endParaRPr kumimoji="0" lang="en-US" sz="1200"/>
          </a:p>
        </p:txBody>
      </p:sp>
      <p:sp>
        <p:nvSpPr>
          <p:cNvPr id="61444" name="Rectangle 2"/>
          <p:cNvSpPr>
            <a:spLocks noGrp="1" noRot="1" noChangeAspect="1" noChangeArrowheads="1"/>
          </p:cNvSpPr>
          <p:nvPr>
            <p:ph type="sldImg"/>
          </p:nvPr>
        </p:nvSpPr>
        <p:spPr>
          <a:ln/>
        </p:spPr>
      </p:sp>
      <p:sp>
        <p:nvSpPr>
          <p:cNvPr id="6144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23241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988693E-46F5-3141-A9B0-8E4DFAC3873F}" type="datetime1">
              <a:rPr kumimoji="0" lang="en-US" sz="1200"/>
              <a:pPr/>
              <a:t>2/7/23</a:t>
            </a:fld>
            <a:endParaRPr kumimoji="0" lang="en-US" sz="120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329BC8B0-61D5-8742-A992-03CB8F249A65}" type="slidenum">
              <a:rPr kumimoji="0" lang="en-US" sz="1200"/>
              <a:pPr/>
              <a:t>25</a:t>
            </a:fld>
            <a:endParaRPr kumimoji="0" lang="en-US" sz="1200"/>
          </a:p>
        </p:txBody>
      </p:sp>
      <p:sp>
        <p:nvSpPr>
          <p:cNvPr id="61444" name="Rectangle 2"/>
          <p:cNvSpPr>
            <a:spLocks noGrp="1" noRot="1" noChangeAspect="1" noChangeArrowheads="1"/>
          </p:cNvSpPr>
          <p:nvPr>
            <p:ph type="sldImg"/>
          </p:nvPr>
        </p:nvSpPr>
        <p:spPr>
          <a:ln/>
        </p:spPr>
      </p:sp>
      <p:sp>
        <p:nvSpPr>
          <p:cNvPr id="6144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8302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749C178-DE2E-6844-BC8D-71E4460F6706}" type="datetime1">
              <a:rPr kumimoji="0" lang="en-US" sz="1200"/>
              <a:pPr/>
              <a:t>2/7/23</a:t>
            </a:fld>
            <a:endParaRPr kumimoji="0" lang="en-US" sz="1200"/>
          </a:p>
        </p:txBody>
      </p:sp>
      <p:sp>
        <p:nvSpPr>
          <p:cNvPr id="6963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984D9AED-960F-554C-B77D-66507D785C76}" type="slidenum">
              <a:rPr kumimoji="0" lang="en-US" sz="1200"/>
              <a:pPr/>
              <a:t>26</a:t>
            </a:fld>
            <a:endParaRPr kumimoji="0" lang="en-US" sz="1200"/>
          </a:p>
        </p:txBody>
      </p:sp>
      <p:sp>
        <p:nvSpPr>
          <p:cNvPr id="69636" name="Rectangle 2"/>
          <p:cNvSpPr>
            <a:spLocks noGrp="1" noRot="1" noChangeAspect="1" noChangeArrowheads="1"/>
          </p:cNvSpPr>
          <p:nvPr>
            <p:ph type="sldImg"/>
          </p:nvPr>
        </p:nvSpPr>
        <p:spPr>
          <a:ln/>
        </p:spPr>
      </p:sp>
      <p:sp>
        <p:nvSpPr>
          <p:cNvPr id="6963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67269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29F0A21-0F41-CD4C-ADA7-D38F94A9CB70}" type="datetime1">
              <a:rPr kumimoji="0" lang="en-US" sz="1200"/>
              <a:pPr/>
              <a:t>2/7/23</a:t>
            </a:fld>
            <a:endParaRPr kumimoji="0" lang="en-US" sz="120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4D9D3150-9359-3B4A-A654-1ECEDFB7BA82}" type="slidenum">
              <a:rPr kumimoji="0" lang="en-US" sz="1200"/>
              <a:pPr/>
              <a:t>27</a:t>
            </a:fld>
            <a:endParaRPr kumimoji="0" lang="en-US" sz="1200"/>
          </a:p>
        </p:txBody>
      </p:sp>
      <p:sp>
        <p:nvSpPr>
          <p:cNvPr id="67588" name="Rectangle 2"/>
          <p:cNvSpPr>
            <a:spLocks noGrp="1" noRot="1" noChangeAspect="1" noChangeArrowheads="1"/>
          </p:cNvSpPr>
          <p:nvPr>
            <p:ph type="sldImg"/>
          </p:nvPr>
        </p:nvSpPr>
        <p:spPr>
          <a:ln/>
        </p:spPr>
      </p:sp>
      <p:sp>
        <p:nvSpPr>
          <p:cNvPr id="6758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2072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C253028-5F65-4B42-A27B-7B4EEF955D6F}" type="datetime1">
              <a:rPr kumimoji="0" lang="en-US" sz="1200"/>
              <a:pPr/>
              <a:t>2/7/23</a:t>
            </a:fld>
            <a:endParaRPr kumimoji="0" lang="en-US" sz="120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4E7B0ED5-CF5E-6D46-B17E-328C453E632E}" type="slidenum">
              <a:rPr kumimoji="0" lang="en-US" sz="1200"/>
              <a:pPr/>
              <a:t>28</a:t>
            </a:fld>
            <a:endParaRPr kumimoji="0" lang="en-US" sz="1200"/>
          </a:p>
        </p:txBody>
      </p:sp>
    </p:spTree>
    <p:extLst>
      <p:ext uri="{BB962C8B-B14F-4D97-AF65-F5344CB8AC3E}">
        <p14:creationId xmlns:p14="http://schemas.microsoft.com/office/powerpoint/2010/main" val="82668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63492"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5D6888D-BE2B-BC48-B1F2-344F4435FC12}" type="datetime1">
              <a:rPr kumimoji="0" lang="en-US" sz="1200"/>
              <a:pPr/>
              <a:t>2/7/23</a:t>
            </a:fld>
            <a:endParaRPr kumimoji="0" lang="en-US" sz="1200"/>
          </a:p>
        </p:txBody>
      </p:sp>
      <p:sp>
        <p:nvSpPr>
          <p:cNvPr id="6349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D5F8357-3CF7-2449-B782-DD812DD49D2C}" type="slidenum">
              <a:rPr kumimoji="0" lang="en-US" sz="1200"/>
              <a:pPr/>
              <a:t>29</a:t>
            </a:fld>
            <a:endParaRPr kumimoji="0" lang="en-US" sz="1200"/>
          </a:p>
        </p:txBody>
      </p:sp>
    </p:spTree>
    <p:extLst>
      <p:ext uri="{BB962C8B-B14F-4D97-AF65-F5344CB8AC3E}">
        <p14:creationId xmlns:p14="http://schemas.microsoft.com/office/powerpoint/2010/main" val="169637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4ADACFC-C910-734A-935B-0CB2726BC4B3}" type="datetime1">
              <a:rPr kumimoji="0" lang="en-US" sz="1200"/>
              <a:pPr/>
              <a:t>2/7/23</a:t>
            </a:fld>
            <a:endParaRPr kumimoji="0" lang="en-US" sz="1200"/>
          </a:p>
        </p:txBody>
      </p:sp>
      <p:sp>
        <p:nvSpPr>
          <p:cNvPr id="7578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437C262E-19BB-6F48-B41A-B08BD5B05C1F}" type="slidenum">
              <a:rPr kumimoji="0" lang="en-US" sz="1200"/>
              <a:pPr/>
              <a:t>3</a:t>
            </a:fld>
            <a:endParaRPr kumimoji="0" lang="en-US" sz="1200"/>
          </a:p>
        </p:txBody>
      </p:sp>
    </p:spTree>
    <p:extLst>
      <p:ext uri="{BB962C8B-B14F-4D97-AF65-F5344CB8AC3E}">
        <p14:creationId xmlns:p14="http://schemas.microsoft.com/office/powerpoint/2010/main" val="1720856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0DAB28E-D61A-6E4E-BD58-CEE3B3902835}" type="datetime1">
              <a:rPr kumimoji="0" lang="en-US" sz="1200"/>
              <a:pPr/>
              <a:t>2/7/23</a:t>
            </a:fld>
            <a:endParaRPr kumimoji="0" 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6B37E93-62CF-8047-8B26-5A0C3793F6DB}" type="slidenum">
              <a:rPr kumimoji="0" lang="en-US" sz="1200"/>
              <a:pPr/>
              <a:t>30</a:t>
            </a:fld>
            <a:endParaRPr kumimoji="0" lang="en-US" sz="1200"/>
          </a:p>
        </p:txBody>
      </p:sp>
      <p:sp>
        <p:nvSpPr>
          <p:cNvPr id="71684" name="Rectangle 2"/>
          <p:cNvSpPr>
            <a:spLocks noGrp="1" noRot="1" noChangeAspect="1" noChangeArrowheads="1"/>
          </p:cNvSpPr>
          <p:nvPr>
            <p:ph type="sldImg"/>
          </p:nvPr>
        </p:nvSpPr>
        <p:spPr>
          <a:ln/>
        </p:spPr>
      </p:sp>
      <p:sp>
        <p:nvSpPr>
          <p:cNvPr id="7168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01330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69C2306-1CF5-754E-9F03-445CC55121DA}" type="datetime1">
              <a:rPr kumimoji="0" lang="en-US" sz="1200"/>
              <a:pPr/>
              <a:t>2/7/23</a:t>
            </a:fld>
            <a:endParaRPr kumimoji="0" lang="en-US" sz="1200"/>
          </a:p>
        </p:txBody>
      </p:sp>
      <p:sp>
        <p:nvSpPr>
          <p:cNvPr id="7373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6B0A4DE-37E2-DA44-8E88-C335AA48C81B}" type="slidenum">
              <a:rPr kumimoji="0" lang="en-US" sz="1200"/>
              <a:pPr/>
              <a:t>31</a:t>
            </a:fld>
            <a:endParaRPr kumimoji="0" lang="en-US" sz="1200"/>
          </a:p>
        </p:txBody>
      </p:sp>
      <p:sp>
        <p:nvSpPr>
          <p:cNvPr id="73732" name="Rectangle 2"/>
          <p:cNvSpPr>
            <a:spLocks noGrp="1" noRot="1" noChangeAspect="1" noChangeArrowheads="1"/>
          </p:cNvSpPr>
          <p:nvPr>
            <p:ph type="sldImg"/>
          </p:nvPr>
        </p:nvSpPr>
        <p:spPr>
          <a:ln/>
        </p:spPr>
      </p:sp>
      <p:sp>
        <p:nvSpPr>
          <p:cNvPr id="7373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11855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EA2A1C9-F529-6B42-80E3-AE48AD40FC5D}" type="datetime1">
              <a:rPr kumimoji="0" lang="en-US" sz="1200"/>
              <a:pPr/>
              <a:t>2/7/23</a:t>
            </a:fld>
            <a:endParaRPr kumimoji="0" lang="en-US" sz="1200"/>
          </a:p>
        </p:txBody>
      </p:sp>
      <p:sp>
        <p:nvSpPr>
          <p:cNvPr id="2253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CB58299-EEDA-044B-8B45-D649EC271B31}" type="slidenum">
              <a:rPr kumimoji="0" lang="en-US" sz="1200"/>
              <a:pPr/>
              <a:t>4</a:t>
            </a:fld>
            <a:endParaRPr kumimoji="0" lang="en-US" sz="1200"/>
          </a:p>
        </p:txBody>
      </p:sp>
      <p:sp>
        <p:nvSpPr>
          <p:cNvPr id="22532" name="Rectangle 2"/>
          <p:cNvSpPr>
            <a:spLocks noGrp="1" noRot="1" noChangeAspect="1" noChangeArrowheads="1"/>
          </p:cNvSpPr>
          <p:nvPr>
            <p:ph type="sldImg"/>
          </p:nvPr>
        </p:nvSpPr>
        <p:spPr>
          <a:ln/>
        </p:spPr>
      </p:sp>
      <p:sp>
        <p:nvSpPr>
          <p:cNvPr id="2253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44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3DD5A1A-6FB7-EF43-B1F6-822E4A79391F}" type="datetime1">
              <a:rPr kumimoji="0" lang="en-US" sz="1200"/>
              <a:pPr/>
              <a:t>2/7/23</a:t>
            </a:fld>
            <a:endParaRPr kumimoji="0" lang="en-US" sz="1200"/>
          </a:p>
        </p:txBody>
      </p:sp>
      <p:sp>
        <p:nvSpPr>
          <p:cNvPr id="2457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8DA6434-F203-6540-84CF-CB91BD83BB6D}" type="slidenum">
              <a:rPr kumimoji="0" lang="en-US" sz="1200"/>
              <a:pPr/>
              <a:t>5</a:t>
            </a:fld>
            <a:endParaRPr kumimoji="0" lang="en-US" sz="1200"/>
          </a:p>
        </p:txBody>
      </p:sp>
      <p:sp>
        <p:nvSpPr>
          <p:cNvPr id="24580" name="Rectangle 2"/>
          <p:cNvSpPr>
            <a:spLocks noGrp="1" noRot="1" noChangeAspect="1" noChangeArrowheads="1"/>
          </p:cNvSpPr>
          <p:nvPr>
            <p:ph type="sldImg"/>
          </p:nvPr>
        </p:nvSpPr>
        <p:spPr>
          <a:ln/>
        </p:spPr>
      </p:sp>
      <p:sp>
        <p:nvSpPr>
          <p:cNvPr id="2458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8132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C7DFBB0-280F-714B-8446-19B6E5BB52C9}" type="datetime1">
              <a:rPr kumimoji="0" lang="en-US" sz="1200"/>
              <a:pPr/>
              <a:t>2/7/23</a:t>
            </a:fld>
            <a:endParaRPr kumimoji="0" lang="en-US" sz="1200"/>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9C91991-8AFB-E946-A683-036DF89926E5}" type="slidenum">
              <a:rPr kumimoji="0" lang="en-US" sz="1200"/>
              <a:pPr/>
              <a:t>6</a:t>
            </a:fld>
            <a:endParaRPr kumimoji="0" lang="en-US" sz="1200"/>
          </a:p>
        </p:txBody>
      </p:sp>
    </p:spTree>
    <p:extLst>
      <p:ext uri="{BB962C8B-B14F-4D97-AF65-F5344CB8AC3E}">
        <p14:creationId xmlns:p14="http://schemas.microsoft.com/office/powerpoint/2010/main" val="13832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867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5963ABC-D5FD-FD45-A6C9-C85C0F8E7921}" type="datetime1">
              <a:rPr kumimoji="0" lang="en-US" sz="1200"/>
              <a:pPr/>
              <a:t>2/7/23</a:t>
            </a:fld>
            <a:endParaRPr kumimoji="0" lang="en-US" sz="1200"/>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C9BD3E9-19F9-F042-8DBC-AB689DF94DF1}" type="slidenum">
              <a:rPr kumimoji="0" lang="en-US" sz="1200"/>
              <a:pPr/>
              <a:t>7</a:t>
            </a:fld>
            <a:endParaRPr kumimoji="0" lang="en-US" sz="1200"/>
          </a:p>
        </p:txBody>
      </p:sp>
    </p:spTree>
    <p:extLst>
      <p:ext uri="{BB962C8B-B14F-4D97-AF65-F5344CB8AC3E}">
        <p14:creationId xmlns:p14="http://schemas.microsoft.com/office/powerpoint/2010/main" val="129550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4F055C8-F6F8-4040-8483-B7DE46392A92}" type="datetime1">
              <a:rPr kumimoji="0" lang="en-US" sz="1200"/>
              <a:pPr/>
              <a:t>2/7/23</a:t>
            </a:fld>
            <a:endParaRPr kumimoji="0" lang="en-US" sz="1200"/>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9C0D92E-F817-6645-AE67-32B1733F73C3}" type="slidenum">
              <a:rPr kumimoji="0" lang="en-US" sz="1200"/>
              <a:pPr/>
              <a:t>8</a:t>
            </a:fld>
            <a:endParaRPr kumimoji="0" lang="en-US" sz="1200"/>
          </a:p>
        </p:txBody>
      </p:sp>
    </p:spTree>
    <p:extLst>
      <p:ext uri="{BB962C8B-B14F-4D97-AF65-F5344CB8AC3E}">
        <p14:creationId xmlns:p14="http://schemas.microsoft.com/office/powerpoint/2010/main" val="2577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35147592-B4A2-134B-ACD5-238EE0CD4AED}" type="datetime1">
              <a:rPr kumimoji="0" lang="en-US" sz="1200"/>
              <a:pPr/>
              <a:t>2/7/23</a:t>
            </a:fld>
            <a:endParaRPr kumimoji="0" lang="en-US" sz="1200"/>
          </a:p>
        </p:txBody>
      </p:sp>
      <p:sp>
        <p:nvSpPr>
          <p:cNvPr id="3277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367DC23-17D5-8A46-89A9-BD38D09181F2}" type="slidenum">
              <a:rPr kumimoji="0" lang="en-US" sz="1200"/>
              <a:pPr/>
              <a:t>9</a:t>
            </a:fld>
            <a:endParaRPr kumimoji="0" lang="en-US" sz="1200"/>
          </a:p>
        </p:txBody>
      </p:sp>
      <p:sp>
        <p:nvSpPr>
          <p:cNvPr id="32772" name="Rectangle 2"/>
          <p:cNvSpPr>
            <a:spLocks noGrp="1" noRot="1" noChangeAspect="1" noChangeArrowheads="1"/>
          </p:cNvSpPr>
          <p:nvPr>
            <p:ph type="sldImg"/>
          </p:nvPr>
        </p:nvSpPr>
        <p:spPr>
          <a:ln/>
        </p:spPr>
      </p:sp>
      <p:sp>
        <p:nvSpPr>
          <p:cNvPr id="3277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74097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12"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403422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8907971-38EF-9C4C-A8EA-BFA514771F1E}" type="slidenum">
              <a:rPr lang="en-US"/>
              <a:pPr/>
              <a:t>‹#›</a:t>
            </a:fld>
            <a:endParaRPr lang="en-US"/>
          </a:p>
        </p:txBody>
      </p:sp>
    </p:spTree>
    <p:extLst>
      <p:ext uri="{BB962C8B-B14F-4D97-AF65-F5344CB8AC3E}">
        <p14:creationId xmlns:p14="http://schemas.microsoft.com/office/powerpoint/2010/main" val="328383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AC98BEC9-2457-094B-A906-F38A6F85E46B}" type="slidenum">
              <a:rPr lang="en-US"/>
              <a:pPr/>
              <a:t>‹#›</a:t>
            </a:fld>
            <a:endParaRPr lang="en-US"/>
          </a:p>
        </p:txBody>
      </p:sp>
    </p:spTree>
    <p:extLst>
      <p:ext uri="{BB962C8B-B14F-4D97-AF65-F5344CB8AC3E}">
        <p14:creationId xmlns:p14="http://schemas.microsoft.com/office/powerpoint/2010/main" val="1317190516"/>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44FBF8B-DBC6-A74D-85F8-F9FF38192F5B}" type="slidenum">
              <a:rPr lang="en-US"/>
              <a:pPr/>
              <a:t>‹#›</a:t>
            </a:fld>
            <a:endParaRPr lang="en-US"/>
          </a:p>
        </p:txBody>
      </p:sp>
    </p:spTree>
    <p:extLst>
      <p:ext uri="{BB962C8B-B14F-4D97-AF65-F5344CB8AC3E}">
        <p14:creationId xmlns:p14="http://schemas.microsoft.com/office/powerpoint/2010/main" val="249708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1471" r="16862"/>
            <a:stretch>
              <a:fillRect/>
            </a:stretch>
          </p:blipFill>
          <p:spPr bwMode="auto">
            <a:xfrm>
              <a:off x="0" y="0"/>
              <a:ext cx="7467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38E5F43-AC21-C547-85F6-6AFB8F3D7383}" type="slidenum">
              <a:rPr lang="en-US"/>
              <a:pPr/>
              <a:t>‹#›</a:t>
            </a:fld>
            <a:endParaRPr lang="en-US"/>
          </a:p>
        </p:txBody>
      </p:sp>
    </p:spTree>
    <p:extLst>
      <p:ext uri="{BB962C8B-B14F-4D97-AF65-F5344CB8AC3E}">
        <p14:creationId xmlns:p14="http://schemas.microsoft.com/office/powerpoint/2010/main" val="325223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4686562-0859-0C4A-9342-2F851B637ABE}" type="slidenum">
              <a:rPr lang="en-US"/>
              <a:pPr/>
              <a:t>‹#›</a:t>
            </a:fld>
            <a:endParaRPr lang="en-US"/>
          </a:p>
        </p:txBody>
      </p:sp>
    </p:spTree>
    <p:extLst>
      <p:ext uri="{BB962C8B-B14F-4D97-AF65-F5344CB8AC3E}">
        <p14:creationId xmlns:p14="http://schemas.microsoft.com/office/powerpoint/2010/main" val="111890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a:t>Click icon to add picture</a:t>
            </a:r>
            <a:endParaRPr noProof="0"/>
          </a:p>
        </p:txBody>
      </p:sp>
      <p:sp>
        <p:nvSpPr>
          <p:cNvPr id="12" name="Date Placeholder 3"/>
          <p:cNvSpPr>
            <a:spLocks noGrp="1"/>
          </p:cNvSpPr>
          <p:nvPr>
            <p:ph type="dt" sz="half" idx="13"/>
          </p:nvPr>
        </p:nvSpPr>
        <p:spPr>
          <a:xfrm>
            <a:off x="5257800" y="6356350"/>
            <a:ext cx="2133600" cy="365125"/>
          </a:xfrm>
        </p:spPr>
        <p:txBody>
          <a:bodyPr/>
          <a:lstStyle>
            <a:lvl1pPr>
              <a:defRPr>
                <a:solidFill>
                  <a:schemeClr val="tx2"/>
                </a:solidFill>
              </a:defRPr>
            </a:lvl1pPr>
          </a:lstStyle>
          <a:p>
            <a:pPr>
              <a:defRPr/>
            </a:pPr>
            <a:endParaRPr lang="en-US"/>
          </a:p>
        </p:txBody>
      </p:sp>
      <p:sp>
        <p:nvSpPr>
          <p:cNvPr id="13" name="Footer Placeholder 4"/>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296369293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C053C95C-99A9-9A4A-A8C2-61A962231CC9}" type="slidenum">
              <a:rPr lang="en-US"/>
              <a:pPr/>
              <a:t>‹#›</a:t>
            </a:fld>
            <a:endParaRPr lang="en-US"/>
          </a:p>
        </p:txBody>
      </p:sp>
    </p:spTree>
    <p:extLst>
      <p:ext uri="{BB962C8B-B14F-4D97-AF65-F5344CB8AC3E}">
        <p14:creationId xmlns:p14="http://schemas.microsoft.com/office/powerpoint/2010/main" val="285359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122E80AC-9932-9F4F-AA02-7E223A66A27A}" type="slidenum">
              <a:rPr lang="en-US"/>
              <a:pPr/>
              <a:t>‹#›</a:t>
            </a:fld>
            <a:endParaRPr lang="en-US"/>
          </a:p>
        </p:txBody>
      </p:sp>
    </p:spTree>
    <p:extLst>
      <p:ext uri="{BB962C8B-B14F-4D97-AF65-F5344CB8AC3E}">
        <p14:creationId xmlns:p14="http://schemas.microsoft.com/office/powerpoint/2010/main" val="381863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49190DAD-91CB-7E42-9EF5-019DF0EC8D1C}" type="slidenum">
              <a:rPr lang="en-US"/>
              <a:pPr/>
              <a:t>‹#›</a:t>
            </a:fld>
            <a:endParaRPr lang="en-US"/>
          </a:p>
        </p:txBody>
      </p:sp>
    </p:spTree>
    <p:extLst>
      <p:ext uri="{BB962C8B-B14F-4D97-AF65-F5344CB8AC3E}">
        <p14:creationId xmlns:p14="http://schemas.microsoft.com/office/powerpoint/2010/main" val="62689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fld id="{20E23788-3F54-9248-B54A-0C49ADC8C003}" type="slidenum">
              <a:rPr lang="en-US"/>
              <a:pPr/>
              <a:t>‹#›</a:t>
            </a:fld>
            <a:endParaRPr lang="en-US"/>
          </a:p>
        </p:txBody>
      </p:sp>
    </p:spTree>
    <p:extLst>
      <p:ext uri="{BB962C8B-B14F-4D97-AF65-F5344CB8AC3E}">
        <p14:creationId xmlns:p14="http://schemas.microsoft.com/office/powerpoint/2010/main" val="307135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2DEE53A8-5F50-5A44-B411-79AD794F4F60}" type="slidenum">
              <a:rPr lang="en-US"/>
              <a:pPr/>
              <a:t>‹#›</a:t>
            </a:fld>
            <a:endParaRPr lang="en-US"/>
          </a:p>
        </p:txBody>
      </p:sp>
    </p:spTree>
    <p:extLst>
      <p:ext uri="{BB962C8B-B14F-4D97-AF65-F5344CB8AC3E}">
        <p14:creationId xmlns:p14="http://schemas.microsoft.com/office/powerpoint/2010/main" val="12390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8AC8288F-2ECE-F245-B8E0-72A06581DEE0}" type="slidenum">
              <a:rPr lang="en-US"/>
              <a:pPr/>
              <a:t>‹#›</a:t>
            </a:fld>
            <a:endParaRPr lang="en-US"/>
          </a:p>
        </p:txBody>
      </p:sp>
    </p:spTree>
    <p:extLst>
      <p:ext uri="{BB962C8B-B14F-4D97-AF65-F5344CB8AC3E}">
        <p14:creationId xmlns:p14="http://schemas.microsoft.com/office/powerpoint/2010/main" val="314996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latin typeface="Times New Roman"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F8F7F3"/>
                </a:solidFill>
              </a:defRPr>
            </a:lvl1pPr>
          </a:lstStyle>
          <a:p>
            <a:fld id="{738394F9-EB8C-5645-8452-AD45DE5DB228}" type="slidenum">
              <a:rPr lang="en-US"/>
              <a:pPr/>
              <a:t>‹#›</a:t>
            </a:fld>
            <a:endParaRPr lang="en-US"/>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latin typeface="Times New Roman" pitchFamily="1" charset="0"/>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5151" r:id="rId1"/>
    <p:sldLayoutId id="2147485152" r:id="rId2"/>
    <p:sldLayoutId id="2147485153" r:id="rId3"/>
    <p:sldLayoutId id="2147485154" r:id="rId4"/>
    <p:sldLayoutId id="2147485155" r:id="rId5"/>
    <p:sldLayoutId id="2147485156" r:id="rId6"/>
    <p:sldLayoutId id="2147485157" r:id="rId7"/>
    <p:sldLayoutId id="2147485158" r:id="rId8"/>
    <p:sldLayoutId id="2147485159" r:id="rId9"/>
    <p:sldLayoutId id="2147485160" r:id="rId10"/>
    <p:sldLayoutId id="2147485161" r:id="rId11"/>
    <p:sldLayoutId id="2147485162" r:id="rId12"/>
    <p:sldLayoutId id="2147485163" r:id="rId13"/>
  </p:sldLayoutIdLst>
  <p:hf sldNum="0" hdr="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1" charset="-128"/>
          <a:cs typeface="ＭＳ Ｐゴシック" pitchFamily="1" charset="-128"/>
        </a:defRPr>
      </a:lvl1pPr>
      <a:lvl2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2pPr>
      <a:lvl3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3pPr>
      <a:lvl4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4pPr>
      <a:lvl5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5pPr>
      <a:lvl6pPr marL="4572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6pPr>
      <a:lvl7pPr marL="9144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7pPr>
      <a:lvl8pPr marL="13716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8pPr>
      <a:lvl9pPr marL="18288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9pPr>
    </p:titleStyle>
    <p:bodyStyle>
      <a:lvl1pPr marL="342900" indent="-342900" algn="l" rtl="0" eaLnBrk="0" fontAlgn="base" hangingPunct="0">
        <a:spcBef>
          <a:spcPts val="2400"/>
        </a:spcBef>
        <a:spcAft>
          <a:spcPct val="0"/>
        </a:spcAft>
        <a:buClr>
          <a:srgbClr val="BAABE3"/>
        </a:buClr>
        <a:buFont typeface="Candara" charset="0"/>
        <a:buChar char="•"/>
        <a:defRPr sz="2800" kern="1200">
          <a:solidFill>
            <a:schemeClr val="tx2"/>
          </a:solidFill>
          <a:latin typeface="+mn-lt"/>
          <a:ea typeface="ＭＳ Ｐゴシック" pitchFamily="1" charset="-128"/>
          <a:cs typeface="ＭＳ Ｐゴシック" pitchFamily="1" charset="-128"/>
        </a:defRPr>
      </a:lvl1pPr>
      <a:lvl2pPr marL="685800" indent="-336550" algn="l" rtl="0" eaLnBrk="0" fontAlgn="base" hangingPunct="0">
        <a:spcBef>
          <a:spcPts val="600"/>
        </a:spcBef>
        <a:spcAft>
          <a:spcPct val="0"/>
        </a:spcAft>
        <a:buClr>
          <a:schemeClr val="tx2"/>
        </a:buClr>
        <a:buFont typeface="Candara" charset="0"/>
        <a:buChar char="•"/>
        <a:defRPr sz="2600" kern="1200">
          <a:solidFill>
            <a:schemeClr val="tx2"/>
          </a:solidFill>
          <a:latin typeface="+mn-lt"/>
          <a:ea typeface="ＭＳ Ｐゴシック" pitchFamily="1" charset="-128"/>
          <a:cs typeface="+mn-cs"/>
        </a:defRPr>
      </a:lvl2pPr>
      <a:lvl3pPr marL="1035050" indent="-349250" algn="l" rtl="0" eaLnBrk="0" fontAlgn="base" hangingPunct="0">
        <a:spcBef>
          <a:spcPts val="600"/>
        </a:spcBef>
        <a:spcAft>
          <a:spcPct val="0"/>
        </a:spcAft>
        <a:buClr>
          <a:srgbClr val="BAABE3"/>
        </a:buClr>
        <a:buFont typeface="Candara" charset="0"/>
        <a:buChar char="•"/>
        <a:defRPr sz="2400" kern="1200">
          <a:solidFill>
            <a:schemeClr val="tx2"/>
          </a:solidFill>
          <a:latin typeface="+mn-lt"/>
          <a:ea typeface="ＭＳ Ｐゴシック" pitchFamily="1" charset="-128"/>
          <a:cs typeface="+mn-cs"/>
        </a:defRPr>
      </a:lvl3pPr>
      <a:lvl4pPr marL="1371600" indent="-336550" algn="l" rtl="0" eaLnBrk="0" fontAlgn="base" hangingPunct="0">
        <a:spcBef>
          <a:spcPts val="600"/>
        </a:spcBef>
        <a:spcAft>
          <a:spcPct val="0"/>
        </a:spcAft>
        <a:buClr>
          <a:schemeClr val="tx2"/>
        </a:buClr>
        <a:buFont typeface="Candara" charset="0"/>
        <a:buChar char="•"/>
        <a:defRPr sz="2200" kern="1200">
          <a:solidFill>
            <a:schemeClr val="tx2"/>
          </a:solidFill>
          <a:latin typeface="+mn-lt"/>
          <a:ea typeface="ＭＳ Ｐゴシック" pitchFamily="1" charset="-128"/>
          <a:cs typeface="+mn-cs"/>
        </a:defRPr>
      </a:lvl4pPr>
      <a:lvl5pPr marL="1720850" indent="-349250" algn="l" rtl="0" eaLnBrk="0" fontAlgn="base" hangingPunct="0">
        <a:spcBef>
          <a:spcPts val="600"/>
        </a:spcBef>
        <a:spcAft>
          <a:spcPct val="0"/>
        </a:spcAft>
        <a:buClr>
          <a:srgbClr val="BAABE3"/>
        </a:buClr>
        <a:buFont typeface="Candara" charset="0"/>
        <a:buChar char="•"/>
        <a:defRPr sz="2000"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Amanda.Wong@ucr.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raduate.ucr.edu/" TargetMode="External"/><Relationship Id="rId5" Type="http://schemas.openxmlformats.org/officeDocument/2006/relationships/hyperlink" Target="mailto:Gabriela.Ochoa@ucr.edu" TargetMode="External"/><Relationship Id="rId4" Type="http://schemas.openxmlformats.org/officeDocument/2006/relationships/hyperlink" Target="mailto:Trina.Elerts@ucr.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raduate.ucr.edu/filing-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health.ucr.edu/gradua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tdadmin.com/uc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graduate.ucr.edu/proquest-etd-faq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tdadmin.com/uc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graduate.ucr.edu/filing-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raduate.ucr.edu/petitions-and-form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duate.ucr.edu/copyright-and-fair-use-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graddiv.ucr.edu/ESforms.html"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graduate.ucr.edu/proquest-etd-faq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duate.ucr.edu/gradsucc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sa.ucr.edu/" TargetMode="External"/><Relationship Id="rId5" Type="http://schemas.openxmlformats.org/officeDocument/2006/relationships/hyperlink" Target="http://www.counseling.ucr.edu" TargetMode="External"/><Relationship Id="rId4" Type="http://schemas.openxmlformats.org/officeDocument/2006/relationships/hyperlink" Target="http://gwrc.ucr.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duate.ucr.edu/graduation-procedur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eghelpdesk@ucr.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registrar.ucr.edu/graduation-guide/diplom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0" y="1447800"/>
            <a:ext cx="9144000" cy="2816225"/>
          </a:xfrm>
        </p:spPr>
        <p:txBody>
          <a:bodyPr/>
          <a:lstStyle/>
          <a:p>
            <a:pPr eaLnBrk="1" hangingPunct="1"/>
            <a:r>
              <a:rPr kumimoji="1" lang="en-US" sz="4800" b="1" dirty="0">
                <a:latin typeface="Candara" charset="0"/>
                <a:ea typeface="ＭＳ Ｐゴシック" charset="0"/>
                <a:cs typeface="American Typewriter" charset="0"/>
              </a:rPr>
              <a:t>DISSERTATION/THESIS </a:t>
            </a:r>
            <a:br>
              <a:rPr kumimoji="1" lang="en-US" sz="4800" b="1" dirty="0">
                <a:latin typeface="Candara" charset="0"/>
                <a:ea typeface="ＭＳ Ｐゴシック" charset="0"/>
                <a:cs typeface="American Typewriter" charset="0"/>
              </a:rPr>
            </a:br>
            <a:r>
              <a:rPr kumimoji="1" lang="en-US" sz="4800" b="1" dirty="0">
                <a:latin typeface="Candara" charset="0"/>
                <a:ea typeface="ＭＳ Ｐゴシック" charset="0"/>
                <a:cs typeface="American Typewriter" charset="0"/>
              </a:rPr>
              <a:t>FORMATTING &amp; SUBMISSION WORKSHOP</a:t>
            </a:r>
          </a:p>
        </p:txBody>
      </p:sp>
      <p:sp>
        <p:nvSpPr>
          <p:cNvPr id="17411" name="Rectangle 5"/>
          <p:cNvSpPr>
            <a:spLocks noGrp="1" noChangeArrowheads="1"/>
          </p:cNvSpPr>
          <p:nvPr>
            <p:ph type="body" idx="1"/>
          </p:nvPr>
        </p:nvSpPr>
        <p:spPr>
          <a:xfrm>
            <a:off x="3505200" y="5791200"/>
            <a:ext cx="5446713" cy="830263"/>
          </a:xfrm>
        </p:spPr>
        <p:txBody>
          <a:bodyPr>
            <a:normAutofit fontScale="92500"/>
          </a:bodyPr>
          <a:lstStyle/>
          <a:p>
            <a:pPr algn="r" eaLnBrk="1" hangingPunct="1">
              <a:lnSpc>
                <a:spcPct val="90000"/>
              </a:lnSpc>
              <a:buClr>
                <a:srgbClr val="95B3D7"/>
              </a:buClr>
            </a:pPr>
            <a:r>
              <a:rPr kumimoji="1" lang="en-US" sz="2400" i="1" dirty="0">
                <a:solidFill>
                  <a:schemeClr val="bg2"/>
                </a:solidFill>
                <a:latin typeface="Candara" charset="0"/>
                <a:ea typeface="ＭＳ Ｐゴシック" charset="0"/>
                <a:cs typeface="American Typewriter" charset="0"/>
              </a:rPr>
              <a:t>Trina </a:t>
            </a:r>
            <a:r>
              <a:rPr kumimoji="1" lang="en-US" sz="2400" i="1" dirty="0" err="1">
                <a:solidFill>
                  <a:schemeClr val="bg2"/>
                </a:solidFill>
                <a:latin typeface="Candara" charset="0"/>
                <a:ea typeface="ＭＳ Ｐゴシック" charset="0"/>
                <a:cs typeface="American Typewriter" charset="0"/>
              </a:rPr>
              <a:t>Elerts</a:t>
            </a:r>
            <a:r>
              <a:rPr kumimoji="1" lang="en-US" sz="2400" i="1" dirty="0">
                <a:solidFill>
                  <a:schemeClr val="bg2"/>
                </a:solidFill>
                <a:latin typeface="Candara" charset="0"/>
                <a:ea typeface="ＭＳ Ｐゴシック" charset="0"/>
                <a:cs typeface="American Typewriter" charset="0"/>
              </a:rPr>
              <a:t>, Gabriela Ochoa, Amanda Wong</a:t>
            </a:r>
          </a:p>
          <a:p>
            <a:pPr algn="r" eaLnBrk="1" hangingPunct="1">
              <a:lnSpc>
                <a:spcPct val="90000"/>
              </a:lnSpc>
              <a:buClr>
                <a:srgbClr val="95B3D7"/>
              </a:buClr>
            </a:pPr>
            <a:r>
              <a:rPr kumimoji="1" lang="en-US" sz="2400" i="1" dirty="0">
                <a:solidFill>
                  <a:schemeClr val="bg2"/>
                </a:solidFill>
                <a:latin typeface="Candara" charset="0"/>
                <a:ea typeface="ＭＳ Ｐゴシック" charset="0"/>
                <a:cs typeface="American Typewriter" charset="0"/>
              </a:rPr>
              <a:t>Graduate Academic Affairs</a:t>
            </a:r>
            <a:endParaRPr kumimoji="1" lang="en-US" sz="2400" dirty="0">
              <a:solidFill>
                <a:schemeClr val="bg2"/>
              </a:solidFill>
              <a:latin typeface="Candara" charset="0"/>
              <a:ea typeface="ＭＳ Ｐゴシック" charset="0"/>
              <a:cs typeface="American Typewriter"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CCA8241-B34A-D284-4DF9-8E5196292703}"/>
              </a:ext>
            </a:extLst>
          </p:cNvPr>
          <p:cNvPicPr>
            <a:picLocks noGrp="1" noChangeAspect="1"/>
          </p:cNvPicPr>
          <p:nvPr>
            <p:ph idx="1"/>
          </p:nvPr>
        </p:nvPicPr>
        <p:blipFill>
          <a:blip r:embed="rId3"/>
          <a:stretch>
            <a:fillRect/>
          </a:stretch>
        </p:blipFill>
        <p:spPr>
          <a:xfrm>
            <a:off x="2438400" y="81304"/>
            <a:ext cx="4648200" cy="6624296"/>
          </a:xfrm>
          <a:solidFill>
            <a:schemeClr val="tx1"/>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Preliminary Pages</a:t>
            </a:r>
          </a:p>
        </p:txBody>
      </p:sp>
      <p:sp>
        <p:nvSpPr>
          <p:cNvPr id="25603" name="Rectangle 3"/>
          <p:cNvSpPr>
            <a:spLocks noGrp="1" noChangeArrowheads="1"/>
          </p:cNvSpPr>
          <p:nvPr>
            <p:ph idx="1"/>
          </p:nvPr>
        </p:nvSpPr>
        <p:spPr>
          <a:xfrm>
            <a:off x="609600" y="1600200"/>
            <a:ext cx="8534400" cy="5105400"/>
          </a:xfrm>
        </p:spPr>
        <p:txBody>
          <a:bodyPr lIns="92075" tIns="46038" rIns="92075" bIns="46038">
            <a:normAutofit/>
          </a:bodyPr>
          <a:lstStyle/>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Title Page </a:t>
            </a:r>
            <a:r>
              <a:rPr kumimoji="1" lang="en-US" sz="1600" dirty="0">
                <a:solidFill>
                  <a:srgbClr val="1F497D"/>
                </a:solidFill>
                <a:latin typeface="Candara" charset="0"/>
                <a:ea typeface="ＭＳ Ｐゴシック" charset="0"/>
                <a:cs typeface="American Typewriter" charset="0"/>
              </a:rPr>
              <a:t>(page </a:t>
            </a:r>
            <a:r>
              <a:rPr kumimoji="1" lang="en-US" sz="1600" dirty="0" err="1">
                <a:solidFill>
                  <a:srgbClr val="1F497D"/>
                </a:solidFill>
                <a:latin typeface="Candara" charset="0"/>
                <a:ea typeface="ＭＳ Ｐゴシック" charset="0"/>
                <a:cs typeface="American Typewriter" charset="0"/>
              </a:rPr>
              <a:t>i</a:t>
            </a:r>
            <a:r>
              <a:rPr kumimoji="1" lang="en-US" sz="1600" dirty="0">
                <a:solidFill>
                  <a:srgbClr val="1F497D"/>
                </a:solidFill>
                <a:latin typeface="Candara" charset="0"/>
                <a:ea typeface="ＭＳ Ｐゴシック" charset="0"/>
                <a:cs typeface="American Typewriter" charset="0"/>
              </a:rPr>
              <a:t>,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Copyright Page </a:t>
            </a:r>
            <a:r>
              <a:rPr kumimoji="1" lang="en-US" sz="1600" dirty="0">
                <a:solidFill>
                  <a:srgbClr val="1F497D"/>
                </a:solidFill>
                <a:latin typeface="Candara" charset="0"/>
                <a:ea typeface="ＭＳ Ｐゴシック" charset="0"/>
                <a:cs typeface="American Typewriter" charset="0"/>
              </a:rPr>
              <a:t>(page 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Signature Approval Page </a:t>
            </a:r>
            <a:r>
              <a:rPr kumimoji="1" lang="en-US" sz="1600" dirty="0">
                <a:solidFill>
                  <a:srgbClr val="1F497D"/>
                </a:solidFill>
                <a:latin typeface="Candara" charset="0"/>
                <a:ea typeface="ＭＳ Ｐゴシック" charset="0"/>
                <a:cs typeface="American Typewriter" charset="0"/>
              </a:rPr>
              <a:t>(page iii,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Acknowledgements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Dedication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Abstract </a:t>
            </a:r>
            <a:r>
              <a:rPr kumimoji="1" lang="en-US" sz="1600" dirty="0">
                <a:solidFill>
                  <a:srgbClr val="1F497D"/>
                </a:solidFill>
                <a:latin typeface="Candara" charset="0"/>
                <a:ea typeface="ＭＳ Ｐゴシック" charset="0"/>
                <a:cs typeface="American Typewriter" charset="0"/>
              </a:rPr>
              <a:t>(required for PhD only)</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Table of Contents </a:t>
            </a:r>
            <a:r>
              <a:rPr kumimoji="1" lang="en-US" sz="1600" dirty="0">
                <a:solidFill>
                  <a:srgbClr val="1F497D"/>
                </a:solidFill>
                <a:latin typeface="Candara" charset="0"/>
                <a:ea typeface="ＭＳ Ｐゴシック" charset="0"/>
                <a:cs typeface="American Typewriter" charset="0"/>
              </a:rPr>
              <a:t>(required)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List of Figures, Tables, Abbreviations, Symbols, </a:t>
            </a:r>
            <a:r>
              <a:rPr kumimoji="1" lang="en-US" sz="2000" dirty="0" err="1">
                <a:solidFill>
                  <a:srgbClr val="1F497D"/>
                </a:solidFill>
                <a:latin typeface="Candara" charset="0"/>
                <a:ea typeface="ＭＳ Ｐゴシック" charset="0"/>
                <a:cs typeface="American Typewriter" charset="0"/>
              </a:rPr>
              <a:t>etc</a:t>
            </a:r>
            <a:r>
              <a:rPr kumimoji="1" lang="en-US" sz="2000" dirty="0">
                <a:solidFill>
                  <a:srgbClr val="1F497D"/>
                </a:solidFill>
                <a:latin typeface="Candara" charset="0"/>
                <a:ea typeface="ＭＳ Ｐゴシック" charset="0"/>
                <a:cs typeface="American Typewriter" charset="0"/>
              </a:rPr>
              <a:t>… </a:t>
            </a:r>
            <a:r>
              <a:rPr kumimoji="1" lang="en-US" sz="1600" dirty="0">
                <a:solidFill>
                  <a:srgbClr val="1F497D"/>
                </a:solidFill>
                <a:latin typeface="Candara" charset="0"/>
                <a:ea typeface="ＭＳ Ｐゴシック" charset="0"/>
                <a:cs typeface="American Typewriter" charset="0"/>
              </a:rPr>
              <a:t>(required, if necessary)</a:t>
            </a:r>
            <a:endParaRPr kumimoji="1" lang="en-US" sz="2000" dirty="0">
              <a:solidFill>
                <a:srgbClr val="1F497D"/>
              </a:solidFill>
              <a:latin typeface="Candara" charset="0"/>
              <a:ea typeface="ＭＳ Ｐゴシック" charset="0"/>
              <a:cs typeface="Times"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Preface or Forward </a:t>
            </a:r>
            <a:r>
              <a:rPr kumimoji="1" lang="en-US" sz="1600" dirty="0">
                <a:solidFill>
                  <a:srgbClr val="1F497D"/>
                </a:solidFill>
                <a:latin typeface="Candara" charset="0"/>
                <a:ea typeface="ＭＳ Ｐゴシック" charset="0"/>
                <a:cs typeface="American Typewriter" charset="0"/>
              </a:rPr>
              <a:t>(optional)</a:t>
            </a:r>
            <a:endParaRPr kumimoji="1" lang="en-US" sz="2200" dirty="0">
              <a:solidFill>
                <a:srgbClr val="1F497D"/>
              </a:solidFill>
              <a:latin typeface="Candara" charset="0"/>
              <a:ea typeface="ＭＳ Ｐゴシック" charset="0"/>
              <a:cs typeface="Times" charset="0"/>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9906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Document Body</a:t>
            </a:r>
          </a:p>
        </p:txBody>
      </p:sp>
      <p:sp>
        <p:nvSpPr>
          <p:cNvPr id="37891" name="Rectangle 3"/>
          <p:cNvSpPr>
            <a:spLocks noGrp="1" noChangeArrowheads="1"/>
          </p:cNvSpPr>
          <p:nvPr>
            <p:ph idx="1"/>
          </p:nvPr>
        </p:nvSpPr>
        <p:spPr>
          <a:xfrm>
            <a:off x="609600" y="1600200"/>
            <a:ext cx="8305800" cy="4800600"/>
          </a:xfrm>
        </p:spPr>
        <p:txBody>
          <a:bodyPr lIns="92075" tIns="46038" rIns="92075" bIns="46038"/>
          <a:lstStyle/>
          <a:p>
            <a:pPr eaLnBrk="1" hangingPunct="1">
              <a:lnSpc>
                <a:spcPct val="80000"/>
              </a:lnSpc>
            </a:pPr>
            <a:r>
              <a:rPr kumimoji="1" lang="en-US" sz="2600">
                <a:solidFill>
                  <a:srgbClr val="1F497D"/>
                </a:solidFill>
                <a:latin typeface="Candara" charset="0"/>
                <a:ea typeface="ＭＳ Ｐゴシック" charset="0"/>
                <a:cs typeface="American Typewriter" charset="0"/>
              </a:rPr>
              <a:t>Pagination – </a:t>
            </a:r>
            <a:r>
              <a:rPr kumimoji="1" lang="en-US" sz="1900">
                <a:solidFill>
                  <a:srgbClr val="1F497D"/>
                </a:solidFill>
                <a:latin typeface="Candara" charset="0"/>
                <a:ea typeface="ＭＳ Ｐゴシック" charset="0"/>
                <a:cs typeface="American Typewriter" charset="0"/>
              </a:rPr>
              <a:t>3 separate sections (no numbers, lowercase roman numerals, and regular numbers)</a:t>
            </a:r>
          </a:p>
          <a:p>
            <a:pPr eaLnBrk="1" hangingPunct="1">
              <a:lnSpc>
                <a:spcPct val="80000"/>
              </a:lnSpc>
            </a:pPr>
            <a:r>
              <a:rPr kumimoji="1" lang="en-US" sz="2600">
                <a:solidFill>
                  <a:srgbClr val="1F497D"/>
                </a:solidFill>
                <a:latin typeface="Candara" charset="0"/>
                <a:ea typeface="ＭＳ Ｐゴシック" charset="0"/>
                <a:cs typeface="American Typewriter" charset="0"/>
              </a:rPr>
              <a:t>Margins - </a:t>
            </a:r>
            <a:r>
              <a:rPr kumimoji="1" lang="en-US" sz="1900">
                <a:solidFill>
                  <a:srgbClr val="1F497D"/>
                </a:solidFill>
                <a:latin typeface="Candara" charset="0"/>
                <a:ea typeface="ＭＳ Ｐゴシック" charset="0"/>
                <a:cs typeface="American Typewriter" charset="0"/>
              </a:rPr>
              <a:t>1.5</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left &amp; top, 1</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right &amp; bottom</a:t>
            </a:r>
          </a:p>
          <a:p>
            <a:pPr eaLnBrk="1" hangingPunct="1">
              <a:lnSpc>
                <a:spcPct val="80000"/>
              </a:lnSpc>
            </a:pPr>
            <a:r>
              <a:rPr kumimoji="1" lang="en-US" sz="2600">
                <a:solidFill>
                  <a:srgbClr val="1F497D"/>
                </a:solidFill>
                <a:latin typeface="Candara" charset="0"/>
                <a:ea typeface="ＭＳ Ｐゴシック" charset="0"/>
                <a:cs typeface="American Typewriter" charset="0"/>
              </a:rPr>
              <a:t>Widows and Orphans – </a:t>
            </a:r>
            <a:r>
              <a:rPr kumimoji="1" lang="en-US" sz="1900">
                <a:solidFill>
                  <a:srgbClr val="1F497D"/>
                </a:solidFill>
                <a:latin typeface="Candara" charset="0"/>
                <a:ea typeface="ＭＳ Ｐゴシック" charset="0"/>
                <a:cs typeface="American Typewriter" charset="0"/>
              </a:rPr>
              <a:t>remove these</a:t>
            </a:r>
          </a:p>
          <a:p>
            <a:pPr eaLnBrk="1" hangingPunct="1">
              <a:lnSpc>
                <a:spcPct val="80000"/>
              </a:lnSpc>
            </a:pPr>
            <a:r>
              <a:rPr kumimoji="1" lang="en-US" sz="2600">
                <a:solidFill>
                  <a:srgbClr val="1F497D"/>
                </a:solidFill>
                <a:latin typeface="Candara" charset="0"/>
                <a:ea typeface="ＭＳ Ｐゴシック" charset="0"/>
                <a:cs typeface="American Typewriter" charset="0"/>
              </a:rPr>
              <a:t>Tables, Figures and Captions - </a:t>
            </a:r>
            <a:r>
              <a:rPr kumimoji="1" lang="en-US" sz="1900">
                <a:solidFill>
                  <a:srgbClr val="1F497D"/>
                </a:solidFill>
                <a:latin typeface="Candara" charset="0"/>
                <a:ea typeface="ＭＳ Ｐゴシック" charset="0"/>
                <a:cs typeface="American Typewriter" charset="0"/>
              </a:rPr>
              <a:t>examples</a:t>
            </a:r>
          </a:p>
          <a:p>
            <a:pPr eaLnBrk="1" hangingPunct="1">
              <a:lnSpc>
                <a:spcPct val="80000"/>
              </a:lnSpc>
            </a:pPr>
            <a:r>
              <a:rPr kumimoji="1" lang="en-US" sz="2600">
                <a:solidFill>
                  <a:srgbClr val="1F497D"/>
                </a:solidFill>
                <a:latin typeface="Candara" charset="0"/>
                <a:ea typeface="ＭＳ Ｐゴシック" charset="0"/>
                <a:cs typeface="American Typewriter" charset="0"/>
              </a:rPr>
              <a:t>Double-spacing - </a:t>
            </a:r>
            <a:r>
              <a:rPr kumimoji="1" lang="en-US" sz="1900">
                <a:solidFill>
                  <a:srgbClr val="1F497D"/>
                </a:solidFill>
                <a:latin typeface="Candara" charset="0"/>
                <a:ea typeface="ＭＳ Ｐゴシック" charset="0"/>
                <a:cs typeface="American Typewriter" charset="0"/>
              </a:rPr>
              <a:t>general rule, some exceptions</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Type Size - </a:t>
            </a:r>
            <a:r>
              <a:rPr kumimoji="1" lang="en-US" sz="1900">
                <a:solidFill>
                  <a:srgbClr val="1F497D"/>
                </a:solidFill>
                <a:latin typeface="Candara" charset="0"/>
                <a:ea typeface="ＭＳ Ｐゴシック" charset="0"/>
                <a:cs typeface="American Typewriter" charset="0"/>
              </a:rPr>
              <a:t>10, 11 or 12 point</a:t>
            </a:r>
          </a:p>
          <a:p>
            <a:pPr eaLnBrk="1" hangingPunct="1">
              <a:lnSpc>
                <a:spcPct val="80000"/>
              </a:lnSpc>
            </a:pPr>
            <a:r>
              <a:rPr kumimoji="1" lang="en-US" sz="2600">
                <a:solidFill>
                  <a:srgbClr val="1F497D"/>
                </a:solidFill>
                <a:latin typeface="Candara" charset="0"/>
                <a:ea typeface="ＭＳ Ｐゴシック" charset="0"/>
                <a:cs typeface="American Typewriter" charset="0"/>
              </a:rPr>
              <a:t>Font Style </a:t>
            </a:r>
            <a:r>
              <a:rPr kumimoji="1" lang="en-US" sz="1900">
                <a:solidFill>
                  <a:srgbClr val="1F497D"/>
                </a:solidFill>
                <a:latin typeface="Candara" charset="0"/>
                <a:ea typeface="ＭＳ Ｐゴシック" charset="0"/>
                <a:cs typeface="American Typewriter" charset="0"/>
              </a:rPr>
              <a:t>– any legible style is OK</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Use of color is acceptable </a:t>
            </a:r>
            <a:endParaRPr kumimoji="1" lang="en-US" sz="190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dow Exam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61" y="0"/>
            <a:ext cx="529936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7014" name="Text Box 6"/>
          <p:cNvSpPr txBox="1">
            <a:spLocks noChangeArrowheads="1"/>
          </p:cNvSpPr>
          <p:nvPr/>
        </p:nvSpPr>
        <p:spPr bwMode="auto">
          <a:xfrm>
            <a:off x="3886200" y="304800"/>
            <a:ext cx="3810000" cy="457200"/>
          </a:xfrm>
          <a:prstGeom prst="rect">
            <a:avLst/>
          </a:prstGeom>
          <a:noFill/>
          <a:ln w="9525">
            <a:noFill/>
            <a:miter lim="800000"/>
            <a:headEnd/>
            <a:tailEnd/>
          </a:ln>
          <a:effectLst/>
        </p:spPr>
        <p:txBody>
          <a:bodyPr>
            <a:spAutoFit/>
          </a:bodyPr>
          <a:lstStyle/>
          <a:p>
            <a:pPr>
              <a:spcBef>
                <a:spcPct val="50000"/>
              </a:spcBef>
              <a:defRPr/>
            </a:pPr>
            <a:r>
              <a:rPr lang="en-US" dirty="0">
                <a:ln>
                  <a:solidFill>
                    <a:schemeClr val="tx2"/>
                  </a:solidFill>
                </a:ln>
                <a:solidFill>
                  <a:schemeClr val="accent2"/>
                </a:solidFill>
                <a:latin typeface="Apple Casual" charset="0"/>
                <a:ea typeface="+mn-ea"/>
                <a:cs typeface="+mn-cs"/>
              </a:rPr>
              <a:t>Widow Line</a:t>
            </a:r>
            <a:endParaRPr lang="en-US" dirty="0">
              <a:ln>
                <a:solidFill>
                  <a:schemeClr val="tx2"/>
                </a:solidFill>
              </a:ln>
              <a:solidFill>
                <a:schemeClr val="accent2"/>
              </a:solidFill>
              <a:ea typeface="+mn-ea"/>
              <a:cs typeface="+mn-cs"/>
            </a:endParaRPr>
          </a:p>
        </p:txBody>
      </p:sp>
      <p:sp>
        <p:nvSpPr>
          <p:cNvPr id="39941" name="AutoShape 8"/>
          <p:cNvSpPr>
            <a:spLocks noChangeArrowheads="1"/>
          </p:cNvSpPr>
          <p:nvPr/>
        </p:nvSpPr>
        <p:spPr bwMode="auto">
          <a:xfrm>
            <a:off x="3429000" y="457200"/>
            <a:ext cx="304800" cy="381000"/>
          </a:xfrm>
          <a:prstGeom prst="downArrow">
            <a:avLst>
              <a:gd name="adj1" fmla="val 50000"/>
              <a:gd name="adj2" fmla="val 33333"/>
            </a:avLst>
          </a:prstGeom>
          <a:solidFill>
            <a:srgbClr val="C2E8C4"/>
          </a:solidFill>
          <a:ln w="9525">
            <a:solidFill>
              <a:srgbClr val="2F1F58"/>
            </a:solidFill>
            <a:miter lim="800000"/>
            <a:headEnd/>
            <a:tailEnd/>
          </a:ln>
        </p:spPr>
        <p:txBody>
          <a:bodyPr wrap="none" anchor="ctr"/>
          <a:lstStyle/>
          <a:p>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phan Example.pd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905000" y="-76200"/>
            <a:ext cx="5299364"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27015" name="Text Box 7"/>
          <p:cNvSpPr txBox="1">
            <a:spLocks noChangeArrowheads="1"/>
          </p:cNvSpPr>
          <p:nvPr/>
        </p:nvSpPr>
        <p:spPr bwMode="auto">
          <a:xfrm>
            <a:off x="4953000" y="6324600"/>
            <a:ext cx="3810000" cy="45720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n-US" dirty="0">
                <a:ln>
                  <a:solidFill>
                    <a:schemeClr val="tx1"/>
                  </a:solidFill>
                </a:ln>
                <a:solidFill>
                  <a:schemeClr val="accent2"/>
                </a:solidFill>
                <a:latin typeface="Apple Casual" charset="0"/>
              </a:rPr>
              <a:t>Orphan Heading</a:t>
            </a:r>
            <a:endParaRPr lang="en-US" dirty="0">
              <a:ln>
                <a:solidFill>
                  <a:schemeClr val="tx1"/>
                </a:solidFill>
              </a:ln>
              <a:solidFill>
                <a:schemeClr val="accent2"/>
              </a:solidFill>
            </a:endParaRPr>
          </a:p>
        </p:txBody>
      </p:sp>
      <p:sp>
        <p:nvSpPr>
          <p:cNvPr id="39942" name="AutoShape 10"/>
          <p:cNvSpPr>
            <a:spLocks noChangeArrowheads="1"/>
          </p:cNvSpPr>
          <p:nvPr/>
        </p:nvSpPr>
        <p:spPr bwMode="auto">
          <a:xfrm rot="-10776161">
            <a:off x="4649254" y="6171152"/>
            <a:ext cx="303212" cy="304800"/>
          </a:xfrm>
          <a:prstGeom prst="downArrow">
            <a:avLst>
              <a:gd name="adj1" fmla="val 50000"/>
              <a:gd name="adj2" fmla="val 33392"/>
            </a:avLst>
          </a:prstGeom>
          <a:solidFill>
            <a:schemeClr val="accent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79110900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2400"/>
            <a:ext cx="9144000" cy="9906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Document Body</a:t>
            </a:r>
          </a:p>
        </p:txBody>
      </p:sp>
      <p:sp>
        <p:nvSpPr>
          <p:cNvPr id="41987" name="Rectangle 3"/>
          <p:cNvSpPr>
            <a:spLocks noGrp="1" noChangeArrowheads="1"/>
          </p:cNvSpPr>
          <p:nvPr>
            <p:ph idx="1"/>
          </p:nvPr>
        </p:nvSpPr>
        <p:spPr>
          <a:xfrm>
            <a:off x="609600" y="1600200"/>
            <a:ext cx="8305800" cy="4800600"/>
          </a:xfrm>
        </p:spPr>
        <p:txBody>
          <a:bodyPr lIns="92075" tIns="46038" rIns="92075" bIns="46038"/>
          <a:lstStyle/>
          <a:p>
            <a:pPr eaLnBrk="1" hangingPunct="1">
              <a:lnSpc>
                <a:spcPct val="80000"/>
              </a:lnSpc>
            </a:pPr>
            <a:r>
              <a:rPr kumimoji="1" lang="en-US" sz="2600">
                <a:solidFill>
                  <a:srgbClr val="1F497D"/>
                </a:solidFill>
                <a:latin typeface="Candara" charset="0"/>
                <a:ea typeface="ＭＳ Ｐゴシック" charset="0"/>
                <a:cs typeface="American Typewriter" charset="0"/>
              </a:rPr>
              <a:t>Pagination – </a:t>
            </a:r>
            <a:r>
              <a:rPr kumimoji="1" lang="en-US" sz="1900">
                <a:solidFill>
                  <a:srgbClr val="1F497D"/>
                </a:solidFill>
                <a:latin typeface="Candara" charset="0"/>
                <a:ea typeface="ＭＳ Ｐゴシック" charset="0"/>
                <a:cs typeface="American Typewriter" charset="0"/>
              </a:rPr>
              <a:t>3 separate sections (no numbers, lowercase roman numerals, and regular numbers)</a:t>
            </a:r>
          </a:p>
          <a:p>
            <a:pPr eaLnBrk="1" hangingPunct="1">
              <a:lnSpc>
                <a:spcPct val="80000"/>
              </a:lnSpc>
            </a:pPr>
            <a:r>
              <a:rPr kumimoji="1" lang="en-US" sz="2600">
                <a:solidFill>
                  <a:srgbClr val="1F497D"/>
                </a:solidFill>
                <a:latin typeface="Candara" charset="0"/>
                <a:ea typeface="ＭＳ Ｐゴシック" charset="0"/>
                <a:cs typeface="American Typewriter" charset="0"/>
              </a:rPr>
              <a:t>Margins - </a:t>
            </a:r>
            <a:r>
              <a:rPr kumimoji="1" lang="en-US" sz="1900">
                <a:solidFill>
                  <a:srgbClr val="1F497D"/>
                </a:solidFill>
                <a:latin typeface="Candara" charset="0"/>
                <a:ea typeface="ＭＳ Ｐゴシック" charset="0"/>
                <a:cs typeface="American Typewriter" charset="0"/>
              </a:rPr>
              <a:t>1.5</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left &amp; top, 1</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right &amp; bottom</a:t>
            </a:r>
          </a:p>
          <a:p>
            <a:pPr eaLnBrk="1" hangingPunct="1">
              <a:lnSpc>
                <a:spcPct val="80000"/>
              </a:lnSpc>
            </a:pPr>
            <a:r>
              <a:rPr kumimoji="1" lang="en-US" sz="2600">
                <a:solidFill>
                  <a:srgbClr val="1F497D"/>
                </a:solidFill>
                <a:latin typeface="Candara" charset="0"/>
                <a:ea typeface="ＭＳ Ｐゴシック" charset="0"/>
                <a:cs typeface="American Typewriter" charset="0"/>
              </a:rPr>
              <a:t>Widows and Orphans – </a:t>
            </a:r>
            <a:r>
              <a:rPr kumimoji="1" lang="en-US" sz="1900">
                <a:solidFill>
                  <a:srgbClr val="1F497D"/>
                </a:solidFill>
                <a:latin typeface="Candara" charset="0"/>
                <a:ea typeface="ＭＳ Ｐゴシック" charset="0"/>
                <a:cs typeface="American Typewriter" charset="0"/>
              </a:rPr>
              <a:t>remove these</a:t>
            </a:r>
          </a:p>
          <a:p>
            <a:pPr eaLnBrk="1" hangingPunct="1">
              <a:lnSpc>
                <a:spcPct val="80000"/>
              </a:lnSpc>
            </a:pPr>
            <a:r>
              <a:rPr kumimoji="1" lang="en-US" sz="2600">
                <a:solidFill>
                  <a:srgbClr val="1F497D"/>
                </a:solidFill>
                <a:latin typeface="Candara" charset="0"/>
                <a:ea typeface="ＭＳ Ｐゴシック" charset="0"/>
                <a:cs typeface="American Typewriter" charset="0"/>
              </a:rPr>
              <a:t>Tables, Figures and Captions - </a:t>
            </a:r>
            <a:r>
              <a:rPr kumimoji="1" lang="en-US" sz="1900">
                <a:solidFill>
                  <a:srgbClr val="1F497D"/>
                </a:solidFill>
                <a:latin typeface="Candara" charset="0"/>
                <a:ea typeface="ＭＳ Ｐゴシック" charset="0"/>
                <a:cs typeface="American Typewriter" charset="0"/>
              </a:rPr>
              <a:t>examples</a:t>
            </a:r>
          </a:p>
          <a:p>
            <a:pPr eaLnBrk="1" hangingPunct="1">
              <a:lnSpc>
                <a:spcPct val="80000"/>
              </a:lnSpc>
            </a:pPr>
            <a:r>
              <a:rPr kumimoji="1" lang="en-US" sz="2600">
                <a:solidFill>
                  <a:srgbClr val="1F497D"/>
                </a:solidFill>
                <a:latin typeface="Candara" charset="0"/>
                <a:ea typeface="ＭＳ Ｐゴシック" charset="0"/>
                <a:cs typeface="American Typewriter" charset="0"/>
              </a:rPr>
              <a:t>Double-spacing - </a:t>
            </a:r>
            <a:r>
              <a:rPr kumimoji="1" lang="en-US" sz="1900">
                <a:solidFill>
                  <a:srgbClr val="1F497D"/>
                </a:solidFill>
                <a:latin typeface="Candara" charset="0"/>
                <a:ea typeface="ＭＳ Ｐゴシック" charset="0"/>
                <a:cs typeface="American Typewriter" charset="0"/>
              </a:rPr>
              <a:t>general rule, some exceptions</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Type Size - </a:t>
            </a:r>
            <a:r>
              <a:rPr kumimoji="1" lang="en-US" sz="1900">
                <a:solidFill>
                  <a:srgbClr val="1F497D"/>
                </a:solidFill>
                <a:latin typeface="Candara" charset="0"/>
                <a:ea typeface="ＭＳ Ｐゴシック" charset="0"/>
                <a:cs typeface="American Typewriter" charset="0"/>
              </a:rPr>
              <a:t>10, 11 or 12 point</a:t>
            </a:r>
          </a:p>
          <a:p>
            <a:pPr eaLnBrk="1" hangingPunct="1">
              <a:lnSpc>
                <a:spcPct val="80000"/>
              </a:lnSpc>
            </a:pPr>
            <a:r>
              <a:rPr kumimoji="1" lang="en-US" sz="2600">
                <a:solidFill>
                  <a:srgbClr val="1F497D"/>
                </a:solidFill>
                <a:latin typeface="Candara" charset="0"/>
                <a:ea typeface="ＭＳ Ｐゴシック" charset="0"/>
                <a:cs typeface="American Typewriter" charset="0"/>
              </a:rPr>
              <a:t>Font Style </a:t>
            </a:r>
            <a:r>
              <a:rPr kumimoji="1" lang="en-US" sz="1900">
                <a:solidFill>
                  <a:srgbClr val="1F497D"/>
                </a:solidFill>
                <a:latin typeface="Candara" charset="0"/>
                <a:ea typeface="ＭＳ Ｐゴシック" charset="0"/>
                <a:cs typeface="American Typewriter" charset="0"/>
              </a:rPr>
              <a:t>– any legible style is OK</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Use of color is acceptable </a:t>
            </a:r>
            <a:endParaRPr kumimoji="1" lang="en-US" sz="190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8915400" cy="533400"/>
          </a:xfrm>
        </p:spPr>
        <p:txBody>
          <a:bodyPr/>
          <a:lstStyle/>
          <a:p>
            <a:pPr eaLnBrk="1" hangingPunct="1"/>
            <a:r>
              <a:rPr lang="en-US" sz="4000">
                <a:solidFill>
                  <a:srgbClr val="1F497D"/>
                </a:solidFill>
                <a:latin typeface="Candara" charset="0"/>
                <a:ea typeface="ＭＳ Ｐゴシック" charset="0"/>
                <a:cs typeface="ＭＳ Ｐゴシック" charset="0"/>
              </a:rPr>
              <a:t>Figure &amp; Caption embedded in text</a:t>
            </a:r>
          </a:p>
        </p:txBody>
      </p:sp>
      <p:pic>
        <p:nvPicPr>
          <p:cNvPr id="44035" name="Picture 4" descr="figure examp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48" y="784035"/>
            <a:ext cx="5106952" cy="5845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28600"/>
            <a:ext cx="8839200" cy="609600"/>
          </a:xfrm>
        </p:spPr>
        <p:txBody>
          <a:bodyPr/>
          <a:lstStyle/>
          <a:p>
            <a:pPr eaLnBrk="1" hangingPunct="1"/>
            <a:r>
              <a:rPr lang="en-US" sz="4000">
                <a:solidFill>
                  <a:srgbClr val="1F497D"/>
                </a:solidFill>
                <a:latin typeface="Candara" charset="0"/>
                <a:ea typeface="ＭＳ Ｐゴシック" charset="0"/>
                <a:cs typeface="American Typewriter" charset="0"/>
              </a:rPr>
              <a:t>Figure &amp; Caption on own page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838200"/>
            <a:ext cx="4475018" cy="5791200"/>
          </a:xfrm>
          <a:prstGeom prst="rect">
            <a:avLst/>
          </a:prstGeom>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098550"/>
          </a:xfrm>
        </p:spPr>
        <p:txBody>
          <a:bodyPr/>
          <a:lstStyle/>
          <a:p>
            <a:pPr eaLnBrk="1" hangingPunct="1"/>
            <a:r>
              <a:rPr lang="en-US" sz="4000">
                <a:latin typeface="Candara" charset="0"/>
                <a:ea typeface="ＭＳ Ｐゴシック" charset="0"/>
                <a:cs typeface="American Typewriter" charset="0"/>
              </a:rPr>
              <a:t>Caption and Figure on Separate Pages</a:t>
            </a:r>
          </a:p>
        </p:txBody>
      </p:sp>
      <p:sp>
        <p:nvSpPr>
          <p:cNvPr id="39943" name="Text Placeholder 8"/>
          <p:cNvSpPr>
            <a:spLocks noGrp="1"/>
          </p:cNvSpPr>
          <p:nvPr>
            <p:ph type="body" idx="1"/>
          </p:nvPr>
        </p:nvSpPr>
        <p:spPr>
          <a:xfrm>
            <a:off x="4800600" y="1381805"/>
            <a:ext cx="3657600" cy="658813"/>
          </a:xfrm>
        </p:spPr>
        <p:txBody>
          <a:bodyPr/>
          <a:lstStyle/>
          <a:p>
            <a:pPr eaLnBrk="1" hangingPunct="1">
              <a:spcBef>
                <a:spcPct val="0"/>
              </a:spcBef>
              <a:buClr>
                <a:srgbClr val="95B3D7"/>
              </a:buClr>
            </a:pPr>
            <a:r>
              <a:rPr lang="en-US" sz="3600">
                <a:solidFill>
                  <a:srgbClr val="1F497D"/>
                </a:solidFill>
                <a:latin typeface="Candara" charset="0"/>
                <a:ea typeface="ＭＳ Ｐゴシック" charset="0"/>
                <a:cs typeface="American Typewriter" charset="0"/>
              </a:rPr>
              <a:t>Caption</a:t>
            </a:r>
          </a:p>
        </p:txBody>
      </p:sp>
      <p:sp>
        <p:nvSpPr>
          <p:cNvPr id="39944" name="Text Placeholder 10"/>
          <p:cNvSpPr>
            <a:spLocks noGrp="1"/>
          </p:cNvSpPr>
          <p:nvPr>
            <p:ph type="body" sz="quarter" idx="3"/>
          </p:nvPr>
        </p:nvSpPr>
        <p:spPr>
          <a:xfrm>
            <a:off x="725714" y="1391331"/>
            <a:ext cx="3565525" cy="639763"/>
          </a:xfrm>
        </p:spPr>
        <p:txBody>
          <a:bodyPr/>
          <a:lstStyle/>
          <a:p>
            <a:pPr eaLnBrk="1" hangingPunct="1">
              <a:spcBef>
                <a:spcPct val="0"/>
              </a:spcBef>
              <a:buClr>
                <a:srgbClr val="95B3D7"/>
              </a:buClr>
            </a:pPr>
            <a:r>
              <a:rPr lang="en-US" sz="3600" dirty="0">
                <a:solidFill>
                  <a:srgbClr val="1F497D"/>
                </a:solidFill>
                <a:latin typeface="Candara" charset="0"/>
                <a:ea typeface="ＭＳ Ｐゴシック" charset="0"/>
                <a:cs typeface="American Typewriter" charset="0"/>
              </a:rPr>
              <a:t>Figure</a:t>
            </a:r>
          </a:p>
        </p:txBody>
      </p:sp>
      <p:sp>
        <p:nvSpPr>
          <p:cNvPr id="2" name="Rectangle 5"/>
          <p:cNvSpPr>
            <a:spLocks noGrp="1" noChangeArrowheads="1"/>
          </p:cNvSpPr>
          <p:nvPr>
            <p:ph type="ftr" sz="quarter" idx="11"/>
          </p:nvPr>
        </p:nvSpPr>
        <p:spPr bwMode="auto">
          <a:ln>
            <a:miter lim="800000"/>
            <a:headEnd/>
            <a:tailEnd/>
          </a:ln>
        </p:spPr>
        <p:txBody>
          <a:bodyPr wrap="square" numCol="1" compatLnSpc="1">
            <a:prstTxWarp prst="textNoShape">
              <a:avLst/>
            </a:prstTxWarp>
          </a:bodyPr>
          <a:lstStyle/>
          <a:p>
            <a:pPr>
              <a:defRPr/>
            </a:pPr>
            <a:endParaRPr lang="en-US"/>
          </a:p>
        </p:txBody>
      </p:sp>
      <p:pic>
        <p:nvPicPr>
          <p:cNvPr id="50184" name="Picture 6" descr="figure exampl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73275"/>
            <a:ext cx="3866494" cy="4648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A3136267-6765-524A-80FE-9A05AF35EDAF}"/>
              </a:ext>
            </a:extLst>
          </p:cNvPr>
          <p:cNvPicPr>
            <a:picLocks noChangeAspect="1"/>
          </p:cNvPicPr>
          <p:nvPr/>
        </p:nvPicPr>
        <p:blipFill>
          <a:blip r:embed="rId4"/>
          <a:stretch>
            <a:fillRect/>
          </a:stretch>
        </p:blipFill>
        <p:spPr>
          <a:xfrm>
            <a:off x="4763625" y="2073275"/>
            <a:ext cx="3694575" cy="4648200"/>
          </a:xfrm>
          <a:prstGeom prst="rect">
            <a:avLst/>
          </a:prstGeom>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orient="vert"/>
          </p:nvPr>
        </p:nvSpPr>
        <p:spPr>
          <a:xfrm rot="16200000">
            <a:off x="4343400" y="-4038600"/>
            <a:ext cx="609600" cy="8991600"/>
          </a:xfrm>
        </p:spPr>
        <p:txBody>
          <a:bodyPr/>
          <a:lstStyle/>
          <a:p>
            <a:pPr eaLnBrk="1" hangingPunct="1"/>
            <a:r>
              <a:rPr lang="en-US" sz="4000">
                <a:solidFill>
                  <a:srgbClr val="1F497D"/>
                </a:solidFill>
                <a:latin typeface="Candara" charset="0"/>
                <a:ea typeface="ＭＳ Ｐゴシック" charset="0"/>
                <a:cs typeface="American Typewriter" charset="0"/>
              </a:rPr>
              <a:t>Landscape Table &amp; Caption</a:t>
            </a:r>
          </a:p>
        </p:txBody>
      </p:sp>
      <p:pic>
        <p:nvPicPr>
          <p:cNvPr id="48131" name="Picture 1028" descr="figure exampl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286" y="914399"/>
            <a:ext cx="4619899" cy="5872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Text Box 1030"/>
          <p:cNvSpPr txBox="1">
            <a:spLocks noChangeArrowheads="1"/>
          </p:cNvSpPr>
          <p:nvPr/>
        </p:nvSpPr>
        <p:spPr bwMode="auto">
          <a:xfrm>
            <a:off x="1219200" y="1477680"/>
            <a:ext cx="251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sz="1600" dirty="0">
                <a:solidFill>
                  <a:schemeClr val="bg2"/>
                </a:solidFill>
                <a:latin typeface="Apple Casual" charset="0"/>
              </a:rPr>
              <a:t>Margins remain </a:t>
            </a:r>
            <a:br>
              <a:rPr lang="en-US" sz="1600" dirty="0">
                <a:solidFill>
                  <a:schemeClr val="bg2"/>
                </a:solidFill>
                <a:latin typeface="Apple Casual" charset="0"/>
              </a:rPr>
            </a:br>
            <a:r>
              <a:rPr lang="en-US" sz="1600" dirty="0">
                <a:solidFill>
                  <a:schemeClr val="bg2"/>
                </a:solidFill>
                <a:latin typeface="Apple Casual" charset="0"/>
              </a:rPr>
              <a:t>portrait style</a:t>
            </a:r>
            <a:endParaRPr lang="en-US" dirty="0">
              <a:solidFill>
                <a:schemeClr val="bg2"/>
              </a:solidFill>
            </a:endParaRPr>
          </a:p>
        </p:txBody>
      </p:sp>
      <p:sp>
        <p:nvSpPr>
          <p:cNvPr id="38917" name="AutoShape 1031"/>
          <p:cNvSpPr>
            <a:spLocks noChangeArrowheads="1"/>
          </p:cNvSpPr>
          <p:nvPr/>
        </p:nvSpPr>
        <p:spPr bwMode="auto">
          <a:xfrm rot="10800000" flipV="1">
            <a:off x="4800600" y="6310312"/>
            <a:ext cx="1049338" cy="398463"/>
          </a:xfrm>
          <a:prstGeom prst="rightArrow">
            <a:avLst>
              <a:gd name="adj1" fmla="val 50000"/>
              <a:gd name="adj2" fmla="val 75000"/>
            </a:avLst>
          </a:prstGeom>
          <a:solidFill>
            <a:srgbClr val="1F497D"/>
          </a:solidFill>
          <a:ln w="9525">
            <a:solidFill>
              <a:schemeClr val="tx1"/>
            </a:solidFill>
            <a:miter lim="800000"/>
            <a:headEnd/>
            <a:tailEnd/>
          </a:ln>
        </p:spPr>
        <p:txBody>
          <a:bodyPr wrap="none" anchor="ctr"/>
          <a:lstStyle/>
          <a:p>
            <a:pPr>
              <a:defRPr/>
            </a:pPr>
            <a:endParaRPr lang="en-US" dirty="0">
              <a:ln>
                <a:solidFill>
                  <a:schemeClr val="bg2"/>
                </a:solidFill>
              </a:ln>
              <a:solidFill>
                <a:schemeClr val="bg2"/>
              </a:solidFill>
              <a:latin typeface="Times New Roman" pitchFamily="-1" charset="0"/>
              <a:ea typeface="+mn-ea"/>
              <a:cs typeface="+mn-cs"/>
            </a:endParaRPr>
          </a:p>
        </p:txBody>
      </p:sp>
      <p:sp>
        <p:nvSpPr>
          <p:cNvPr id="2" name="Text Box 1030">
            <a:extLst>
              <a:ext uri="{FF2B5EF4-FFF2-40B4-BE49-F238E27FC236}">
                <a16:creationId xmlns:a16="http://schemas.microsoft.com/office/drawing/2014/main" id="{C1FF13D7-E343-BCB2-1987-6711100F5C5F}"/>
              </a:ext>
            </a:extLst>
          </p:cNvPr>
          <p:cNvSpPr txBox="1">
            <a:spLocks noChangeArrowheads="1"/>
          </p:cNvSpPr>
          <p:nvPr/>
        </p:nvSpPr>
        <p:spPr bwMode="auto">
          <a:xfrm>
            <a:off x="5867400" y="6280151"/>
            <a:ext cx="2514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sz="1600" dirty="0">
                <a:solidFill>
                  <a:schemeClr val="bg2"/>
                </a:solidFill>
                <a:latin typeface="Apple Casual" charset="0"/>
              </a:rPr>
              <a:t>Page number must be portrait style</a:t>
            </a:r>
            <a:endParaRPr lang="en-US" dirty="0">
              <a:solidFill>
                <a:schemeClr val="bg2"/>
              </a:solidFill>
            </a:endParaRPr>
          </a:p>
        </p:txBody>
      </p:sp>
      <p:sp>
        <p:nvSpPr>
          <p:cNvPr id="3" name="AutoShape 1031">
            <a:extLst>
              <a:ext uri="{FF2B5EF4-FFF2-40B4-BE49-F238E27FC236}">
                <a16:creationId xmlns:a16="http://schemas.microsoft.com/office/drawing/2014/main" id="{D5E1AA40-79B5-EB5F-50B5-F693634DDC35}"/>
              </a:ext>
            </a:extLst>
          </p:cNvPr>
          <p:cNvSpPr>
            <a:spLocks noChangeArrowheads="1"/>
          </p:cNvSpPr>
          <p:nvPr/>
        </p:nvSpPr>
        <p:spPr bwMode="auto">
          <a:xfrm flipV="1">
            <a:off x="2590800" y="1126050"/>
            <a:ext cx="1049338" cy="398463"/>
          </a:xfrm>
          <a:prstGeom prst="rightArrow">
            <a:avLst>
              <a:gd name="adj1" fmla="val 50000"/>
              <a:gd name="adj2" fmla="val 75000"/>
            </a:avLst>
          </a:prstGeom>
          <a:solidFill>
            <a:srgbClr val="1F497D"/>
          </a:solidFill>
          <a:ln w="9525">
            <a:solidFill>
              <a:schemeClr val="tx1"/>
            </a:solidFill>
            <a:miter lim="800000"/>
            <a:headEnd/>
            <a:tailEnd/>
          </a:ln>
        </p:spPr>
        <p:txBody>
          <a:bodyPr wrap="none" anchor="ctr"/>
          <a:lstStyle/>
          <a:p>
            <a:pPr>
              <a:defRPr/>
            </a:pPr>
            <a:endParaRPr lang="en-US" dirty="0">
              <a:ln>
                <a:solidFill>
                  <a:schemeClr val="bg2"/>
                </a:solidFill>
              </a:ln>
              <a:solidFill>
                <a:schemeClr val="bg2"/>
              </a:solidFill>
              <a:latin typeface="Times New Roman" pitchFamily="-1" charset="0"/>
              <a:ea typeface="+mn-ea"/>
              <a:cs typeface="+mn-cs"/>
            </a:endParaRPr>
          </a:p>
        </p:txBody>
      </p:sp>
      <p:sp>
        <p:nvSpPr>
          <p:cNvPr id="4" name="AutoShape 1031">
            <a:extLst>
              <a:ext uri="{FF2B5EF4-FFF2-40B4-BE49-F238E27FC236}">
                <a16:creationId xmlns:a16="http://schemas.microsoft.com/office/drawing/2014/main" id="{B927A490-9478-7344-8CC1-A4A1AA786C37}"/>
              </a:ext>
            </a:extLst>
          </p:cNvPr>
          <p:cNvSpPr>
            <a:spLocks noChangeArrowheads="1"/>
          </p:cNvSpPr>
          <p:nvPr/>
        </p:nvSpPr>
        <p:spPr bwMode="auto">
          <a:xfrm rot="5400000" flipV="1">
            <a:off x="2152650" y="2326713"/>
            <a:ext cx="876300" cy="398463"/>
          </a:xfrm>
          <a:prstGeom prst="rightArrow">
            <a:avLst>
              <a:gd name="adj1" fmla="val 50000"/>
              <a:gd name="adj2" fmla="val 75000"/>
            </a:avLst>
          </a:prstGeom>
          <a:solidFill>
            <a:srgbClr val="1F497D"/>
          </a:solidFill>
          <a:ln w="9525">
            <a:solidFill>
              <a:schemeClr val="tx1"/>
            </a:solidFill>
            <a:miter lim="800000"/>
            <a:headEnd/>
            <a:tailEnd/>
          </a:ln>
        </p:spPr>
        <p:txBody>
          <a:bodyPr wrap="none" anchor="ctr"/>
          <a:lstStyle/>
          <a:p>
            <a:pPr>
              <a:defRPr/>
            </a:pPr>
            <a:endParaRPr lang="en-US" dirty="0">
              <a:ln>
                <a:solidFill>
                  <a:schemeClr val="bg2"/>
                </a:solidFill>
              </a:ln>
              <a:solidFill>
                <a:schemeClr val="bg2"/>
              </a:solidFill>
              <a:latin typeface="Times New Roman" pitchFamily="-1" charset="0"/>
              <a:ea typeface="+mn-ea"/>
              <a:cs typeface="+mn-cs"/>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152400"/>
            <a:ext cx="9144000" cy="762000"/>
          </a:xfrm>
        </p:spPr>
        <p:txBody>
          <a:bodyPr/>
          <a:lstStyle/>
          <a:p>
            <a:pPr eaLnBrk="1" hangingPunct="1"/>
            <a:r>
              <a:rPr kumimoji="1" lang="en-US" sz="4800" b="1">
                <a:latin typeface="Candara" charset="0"/>
                <a:ea typeface="ＭＳ Ｐゴシック" charset="0"/>
                <a:cs typeface="American Typewriter" charset="0"/>
              </a:rPr>
              <a:t>Introduction</a:t>
            </a:r>
          </a:p>
        </p:txBody>
      </p:sp>
      <p:sp>
        <p:nvSpPr>
          <p:cNvPr id="5123" name="Rectangle 3"/>
          <p:cNvSpPr>
            <a:spLocks noGrp="1" noChangeArrowheads="1"/>
          </p:cNvSpPr>
          <p:nvPr>
            <p:ph idx="1"/>
          </p:nvPr>
        </p:nvSpPr>
        <p:spPr>
          <a:xfrm>
            <a:off x="457200" y="1676400"/>
            <a:ext cx="8229600" cy="5029200"/>
          </a:xfrm>
        </p:spPr>
        <p:txBody>
          <a:bodyPr lIns="92075" tIns="46038" rIns="92075" bIns="46038">
            <a:normAutofit/>
          </a:bodyPr>
          <a:lstStyle/>
          <a:p>
            <a:pPr marL="319088" indent="-319088" eaLnBrk="1" hangingPunct="1">
              <a:lnSpc>
                <a:spcPct val="90000"/>
              </a:lnSpc>
              <a:spcAft>
                <a:spcPts val="1200"/>
              </a:spcAft>
              <a:buClr>
                <a:srgbClr val="95B3D7"/>
              </a:buClr>
              <a:buFont typeface="Candara" charset="0"/>
              <a:buNone/>
            </a:pPr>
            <a:r>
              <a:rPr kumimoji="1" lang="en-US" b="1" dirty="0">
                <a:solidFill>
                  <a:schemeClr val="bg2"/>
                </a:solidFill>
                <a:latin typeface="Candara" charset="0"/>
                <a:ea typeface="ＭＳ Ｐゴシック" charset="0"/>
                <a:cs typeface="American Typewriter" charset="0"/>
              </a:rPr>
              <a:t>	The purpose of this workshop is to provide information about formatting the document and the steps involved in submission and graduation.  </a:t>
            </a:r>
          </a:p>
          <a:p>
            <a:pPr marL="319088" indent="-319088" eaLnBrk="1" hangingPunct="1">
              <a:lnSpc>
                <a:spcPct val="90000"/>
              </a:lnSpc>
              <a:buClr>
                <a:srgbClr val="95B3D7"/>
              </a:buClr>
              <a:buFont typeface="Candara" charset="0"/>
              <a:buNone/>
            </a:pPr>
            <a:r>
              <a:rPr kumimoji="1" lang="en-US" b="1" dirty="0">
                <a:solidFill>
                  <a:schemeClr val="bg2"/>
                </a:solidFill>
                <a:latin typeface="Candara" charset="0"/>
                <a:ea typeface="ＭＳ Ｐゴシック" charset="0"/>
                <a:cs typeface="American Typewriter" charset="0"/>
              </a:rPr>
              <a:t>Graduate Academic Affairs, Graduate Division</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hlinkClick r:id="rId3"/>
              </a:rPr>
              <a:t>Amanda.Wong@ucr.edu</a:t>
            </a:r>
            <a:r>
              <a:rPr kumimoji="1" lang="en-US" sz="2300" dirty="0">
                <a:solidFill>
                  <a:schemeClr val="bg2"/>
                </a:solidFill>
                <a:latin typeface="Candara" charset="0"/>
                <a:ea typeface="ＭＳ Ｐゴシック" charset="0"/>
                <a:cs typeface="American Typewriter" charset="0"/>
              </a:rPr>
              <a:t> (A-K), </a:t>
            </a:r>
            <a:br>
              <a:rPr kumimoji="1" lang="en-US" sz="2300" dirty="0">
                <a:solidFill>
                  <a:schemeClr val="bg2"/>
                </a:solidFill>
                <a:latin typeface="Candara" charset="0"/>
                <a:ea typeface="ＭＳ Ｐゴシック" charset="0"/>
                <a:cs typeface="American Typewriter" charset="0"/>
              </a:rPr>
            </a:br>
            <a:r>
              <a:rPr kumimoji="1" lang="en-US" sz="2300" dirty="0">
                <a:solidFill>
                  <a:schemeClr val="bg2"/>
                </a:solidFill>
                <a:latin typeface="Candara" charset="0"/>
                <a:ea typeface="ＭＳ Ｐゴシック" charset="0"/>
                <a:cs typeface="American Typewriter" charset="0"/>
                <a:hlinkClick r:id="rId4"/>
              </a:rPr>
              <a:t>Trina.Elerts@ucr.edu</a:t>
            </a:r>
            <a:r>
              <a:rPr kumimoji="1" lang="en-US" sz="2300" dirty="0">
                <a:solidFill>
                  <a:schemeClr val="bg2"/>
                </a:solidFill>
                <a:latin typeface="Candara" charset="0"/>
                <a:ea typeface="ＭＳ Ｐゴシック" charset="0"/>
                <a:cs typeface="American Typewriter" charset="0"/>
              </a:rPr>
              <a:t> (L-T), </a:t>
            </a:r>
            <a:br>
              <a:rPr kumimoji="1" lang="en-US" sz="2300" dirty="0">
                <a:solidFill>
                  <a:schemeClr val="bg2"/>
                </a:solidFill>
                <a:latin typeface="Candara" charset="0"/>
                <a:ea typeface="ＭＳ Ｐゴシック" charset="0"/>
                <a:cs typeface="American Typewriter" charset="0"/>
              </a:rPr>
            </a:br>
            <a:r>
              <a:rPr kumimoji="1" lang="en-US" sz="2300" dirty="0">
                <a:solidFill>
                  <a:schemeClr val="bg2"/>
                </a:solidFill>
                <a:latin typeface="Candara" charset="0"/>
                <a:ea typeface="ＭＳ Ｐゴシック" charset="0"/>
                <a:cs typeface="American Typewriter" charset="0"/>
                <a:hlinkClick r:id="rId5"/>
              </a:rPr>
              <a:t>Gabriela.Ochoa@ucr.edu</a:t>
            </a:r>
            <a:r>
              <a:rPr kumimoji="1" lang="en-US" sz="2300" dirty="0">
                <a:solidFill>
                  <a:schemeClr val="bg2"/>
                </a:solidFill>
                <a:latin typeface="Candara" charset="0"/>
                <a:ea typeface="ＭＳ Ｐゴシック" charset="0"/>
                <a:cs typeface="American Typewriter" charset="0"/>
              </a:rPr>
              <a:t> (U-Z)</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rPr>
              <a:t>129, 127, 123 University Office Building, 951-827-3315</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rPr>
              <a:t>GAA is open M-F 8am-Noon, 1pm-5pm</a:t>
            </a:r>
          </a:p>
          <a:p>
            <a:pPr lvl="2" indent="-182563" eaLnBrk="1" hangingPunct="1">
              <a:lnSpc>
                <a:spcPct val="90000"/>
              </a:lnSpc>
              <a:spcAft>
                <a:spcPts val="600"/>
              </a:spcAft>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hlinkClick r:id="rId6"/>
              </a:rPr>
              <a:t>https://graduate.ucr.edu/</a:t>
            </a:r>
            <a:endParaRPr kumimoji="1" lang="en-US" sz="2300" dirty="0">
              <a:solidFill>
                <a:schemeClr val="bg2"/>
              </a:solidFill>
              <a:latin typeface="Candara" charset="0"/>
              <a:ea typeface="ＭＳ Ｐゴシック" charset="0"/>
              <a:cs typeface="American Typewriter" charset="0"/>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9906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Document Body</a:t>
            </a:r>
          </a:p>
        </p:txBody>
      </p:sp>
      <p:sp>
        <p:nvSpPr>
          <p:cNvPr id="52227" name="Rectangle 3"/>
          <p:cNvSpPr>
            <a:spLocks noGrp="1" noChangeArrowheads="1"/>
          </p:cNvSpPr>
          <p:nvPr>
            <p:ph idx="1"/>
          </p:nvPr>
        </p:nvSpPr>
        <p:spPr>
          <a:xfrm>
            <a:off x="609600" y="1524000"/>
            <a:ext cx="8305800" cy="4800600"/>
          </a:xfrm>
        </p:spPr>
        <p:txBody>
          <a:bodyPr lIns="92075" tIns="46038" rIns="92075" bIns="46038"/>
          <a:lstStyle/>
          <a:p>
            <a:pPr eaLnBrk="1" hangingPunct="1">
              <a:lnSpc>
                <a:spcPct val="80000"/>
              </a:lnSpc>
            </a:pPr>
            <a:r>
              <a:rPr kumimoji="1" lang="en-US" sz="2600">
                <a:solidFill>
                  <a:srgbClr val="1F497D"/>
                </a:solidFill>
                <a:latin typeface="Candara" charset="0"/>
                <a:ea typeface="ＭＳ Ｐゴシック" charset="0"/>
                <a:cs typeface="American Typewriter" charset="0"/>
              </a:rPr>
              <a:t>Pagination – </a:t>
            </a:r>
            <a:r>
              <a:rPr kumimoji="1" lang="en-US" sz="1900">
                <a:solidFill>
                  <a:srgbClr val="1F497D"/>
                </a:solidFill>
                <a:latin typeface="Candara" charset="0"/>
                <a:ea typeface="ＭＳ Ｐゴシック" charset="0"/>
                <a:cs typeface="American Typewriter" charset="0"/>
              </a:rPr>
              <a:t>3 separate sections (no numbers, lowercase roman numerals, and regular numbers)</a:t>
            </a:r>
          </a:p>
          <a:p>
            <a:pPr eaLnBrk="1" hangingPunct="1">
              <a:lnSpc>
                <a:spcPct val="80000"/>
              </a:lnSpc>
            </a:pPr>
            <a:r>
              <a:rPr kumimoji="1" lang="en-US" sz="2600">
                <a:solidFill>
                  <a:srgbClr val="1F497D"/>
                </a:solidFill>
                <a:latin typeface="Candara" charset="0"/>
                <a:ea typeface="ＭＳ Ｐゴシック" charset="0"/>
                <a:cs typeface="American Typewriter" charset="0"/>
              </a:rPr>
              <a:t>Margins - </a:t>
            </a:r>
            <a:r>
              <a:rPr kumimoji="1" lang="en-US" sz="1900">
                <a:solidFill>
                  <a:srgbClr val="1F497D"/>
                </a:solidFill>
                <a:latin typeface="Candara" charset="0"/>
                <a:ea typeface="ＭＳ Ｐゴシック" charset="0"/>
                <a:cs typeface="American Typewriter" charset="0"/>
              </a:rPr>
              <a:t>1.5</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left &amp; top, 1</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right &amp; bottom</a:t>
            </a:r>
          </a:p>
          <a:p>
            <a:pPr eaLnBrk="1" hangingPunct="1">
              <a:lnSpc>
                <a:spcPct val="80000"/>
              </a:lnSpc>
            </a:pPr>
            <a:r>
              <a:rPr kumimoji="1" lang="en-US" sz="2600">
                <a:solidFill>
                  <a:srgbClr val="1F497D"/>
                </a:solidFill>
                <a:latin typeface="Candara" charset="0"/>
                <a:ea typeface="ＭＳ Ｐゴシック" charset="0"/>
                <a:cs typeface="American Typewriter" charset="0"/>
              </a:rPr>
              <a:t>Widows and Orphans – </a:t>
            </a:r>
            <a:r>
              <a:rPr kumimoji="1" lang="en-US" sz="1900">
                <a:solidFill>
                  <a:srgbClr val="1F497D"/>
                </a:solidFill>
                <a:latin typeface="Candara" charset="0"/>
                <a:ea typeface="ＭＳ Ｐゴシック" charset="0"/>
                <a:cs typeface="American Typewriter" charset="0"/>
              </a:rPr>
              <a:t>remove these</a:t>
            </a:r>
          </a:p>
          <a:p>
            <a:pPr eaLnBrk="1" hangingPunct="1">
              <a:lnSpc>
                <a:spcPct val="80000"/>
              </a:lnSpc>
            </a:pPr>
            <a:r>
              <a:rPr kumimoji="1" lang="en-US" sz="2600">
                <a:solidFill>
                  <a:srgbClr val="1F497D"/>
                </a:solidFill>
                <a:latin typeface="Candara" charset="0"/>
                <a:ea typeface="ＭＳ Ｐゴシック" charset="0"/>
                <a:cs typeface="American Typewriter" charset="0"/>
              </a:rPr>
              <a:t>Tables, Figures and Captions - </a:t>
            </a:r>
            <a:r>
              <a:rPr kumimoji="1" lang="en-US" sz="1900">
                <a:solidFill>
                  <a:srgbClr val="1F497D"/>
                </a:solidFill>
                <a:latin typeface="Candara" charset="0"/>
                <a:ea typeface="ＭＳ Ｐゴシック" charset="0"/>
                <a:cs typeface="American Typewriter" charset="0"/>
              </a:rPr>
              <a:t>examples</a:t>
            </a:r>
          </a:p>
          <a:p>
            <a:pPr eaLnBrk="1" hangingPunct="1">
              <a:lnSpc>
                <a:spcPct val="80000"/>
              </a:lnSpc>
            </a:pPr>
            <a:r>
              <a:rPr kumimoji="1" lang="en-US" sz="2600">
                <a:solidFill>
                  <a:srgbClr val="1F497D"/>
                </a:solidFill>
                <a:latin typeface="Candara" charset="0"/>
                <a:ea typeface="ＭＳ Ｐゴシック" charset="0"/>
                <a:cs typeface="American Typewriter" charset="0"/>
              </a:rPr>
              <a:t>Double-spacing - </a:t>
            </a:r>
            <a:r>
              <a:rPr kumimoji="1" lang="en-US" sz="1900">
                <a:solidFill>
                  <a:srgbClr val="1F497D"/>
                </a:solidFill>
                <a:latin typeface="Candara" charset="0"/>
                <a:ea typeface="ＭＳ Ｐゴシック" charset="0"/>
                <a:cs typeface="American Typewriter" charset="0"/>
              </a:rPr>
              <a:t>general rule, some exceptions</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Type Size - </a:t>
            </a:r>
            <a:r>
              <a:rPr kumimoji="1" lang="en-US" sz="1900">
                <a:solidFill>
                  <a:srgbClr val="1F497D"/>
                </a:solidFill>
                <a:latin typeface="Candara" charset="0"/>
                <a:ea typeface="ＭＳ Ｐゴシック" charset="0"/>
                <a:cs typeface="American Typewriter" charset="0"/>
              </a:rPr>
              <a:t>10, 11 or 12 point</a:t>
            </a:r>
          </a:p>
          <a:p>
            <a:pPr eaLnBrk="1" hangingPunct="1">
              <a:lnSpc>
                <a:spcPct val="80000"/>
              </a:lnSpc>
            </a:pPr>
            <a:r>
              <a:rPr kumimoji="1" lang="en-US" sz="2600">
                <a:solidFill>
                  <a:srgbClr val="1F497D"/>
                </a:solidFill>
                <a:latin typeface="Candara" charset="0"/>
                <a:ea typeface="ＭＳ Ｐゴシック" charset="0"/>
                <a:cs typeface="American Typewriter" charset="0"/>
              </a:rPr>
              <a:t>Font Style </a:t>
            </a:r>
            <a:r>
              <a:rPr kumimoji="1" lang="en-US" sz="1900">
                <a:solidFill>
                  <a:srgbClr val="1F497D"/>
                </a:solidFill>
                <a:latin typeface="Candara" charset="0"/>
                <a:ea typeface="ＭＳ Ｐゴシック" charset="0"/>
                <a:cs typeface="American Typewriter" charset="0"/>
              </a:rPr>
              <a:t>– any legible style is OK</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Use of color is acceptable </a:t>
            </a:r>
            <a:endParaRPr kumimoji="1" lang="en-US" sz="190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0" y="228600"/>
            <a:ext cx="9144000" cy="914400"/>
          </a:xfrm>
        </p:spPr>
        <p:txBody>
          <a:bodyPr/>
          <a:lstStyle/>
          <a:p>
            <a:pPr eaLnBrk="1" hangingPunct="1"/>
            <a:r>
              <a:rPr lang="en-US" sz="4400" b="1" dirty="0">
                <a:latin typeface="Candara" charset="0"/>
                <a:ea typeface="ＭＳ Ｐゴシック" charset="0"/>
                <a:cs typeface="American Typewriter" charset="0"/>
              </a:rPr>
              <a:t>Resources for Formatting</a:t>
            </a:r>
          </a:p>
        </p:txBody>
      </p:sp>
      <p:sp>
        <p:nvSpPr>
          <p:cNvPr id="502787" name="Rectangle 1027"/>
          <p:cNvSpPr>
            <a:spLocks noGrp="1" noChangeArrowheads="1"/>
          </p:cNvSpPr>
          <p:nvPr>
            <p:ph idx="1"/>
          </p:nvPr>
        </p:nvSpPr>
        <p:spPr>
          <a:xfrm>
            <a:off x="152400" y="1524000"/>
            <a:ext cx="8686800" cy="5181600"/>
          </a:xfrm>
        </p:spPr>
        <p:txBody>
          <a:bodyPr>
            <a:normAutofit/>
          </a:bodyPr>
          <a:lstStyle/>
          <a:p>
            <a:pPr marL="296863" indent="-273050" eaLnBrk="1" hangingPunct="1">
              <a:lnSpc>
                <a:spcPct val="70000"/>
              </a:lnSpc>
              <a:buClr>
                <a:schemeClr val="bg2"/>
              </a:buClr>
              <a:buFont typeface="Candara" charset="0"/>
              <a:buNone/>
            </a:pPr>
            <a:r>
              <a:rPr lang="en-US" sz="1600" dirty="0">
                <a:solidFill>
                  <a:srgbClr val="1F497D"/>
                </a:solidFill>
                <a:latin typeface="Candara" charset="0"/>
                <a:ea typeface="ＭＳ Ｐゴシック" charset="0"/>
                <a:cs typeface="American Typewriter" charset="0"/>
              </a:rPr>
              <a:t>	</a:t>
            </a:r>
          </a:p>
          <a:p>
            <a:pPr marL="296863" indent="-273050" eaLnBrk="1" hangingPunct="1">
              <a:lnSpc>
                <a:spcPct val="70000"/>
              </a:lnSpc>
              <a:buClr>
                <a:schemeClr val="bg2"/>
              </a:buClr>
              <a:buNone/>
            </a:pPr>
            <a:r>
              <a:rPr lang="en-US" sz="1600" dirty="0">
                <a:solidFill>
                  <a:srgbClr val="1F497D"/>
                </a:solidFill>
                <a:latin typeface="Candara" charset="0"/>
                <a:ea typeface="ＭＳ Ｐゴシック" charset="0"/>
                <a:cs typeface="American Typewriter" charset="0"/>
              </a:rPr>
              <a:t>	</a:t>
            </a:r>
            <a:r>
              <a:rPr lang="en-US" sz="2000" dirty="0">
                <a:solidFill>
                  <a:srgbClr val="1F497D"/>
                </a:solidFill>
                <a:latin typeface="Candara" charset="0"/>
                <a:ea typeface="ＭＳ Ｐゴシック" charset="0"/>
                <a:cs typeface="American Typewriter" charset="0"/>
              </a:rPr>
              <a:t>Instructions for these items available on the Graduate Division filing resources page. </a:t>
            </a:r>
            <a:r>
              <a:rPr lang="en-US" sz="2000" dirty="0">
                <a:solidFill>
                  <a:srgbClr val="1F497D"/>
                </a:solidFill>
                <a:latin typeface="Candara" charset="0"/>
                <a:ea typeface="ＭＳ Ｐゴシック" charset="0"/>
                <a:cs typeface="American Typewriter" charset="0"/>
                <a:hlinkClick r:id="rId3"/>
              </a:rPr>
              <a:t>https://</a:t>
            </a:r>
            <a:r>
              <a:rPr lang="en-US" sz="2000" dirty="0" err="1">
                <a:solidFill>
                  <a:srgbClr val="1F497D"/>
                </a:solidFill>
                <a:latin typeface="Candara" charset="0"/>
                <a:ea typeface="ＭＳ Ｐゴシック" charset="0"/>
                <a:cs typeface="American Typewriter" charset="0"/>
                <a:hlinkClick r:id="rId3"/>
              </a:rPr>
              <a:t>graduate.ucr.edu</a:t>
            </a:r>
            <a:r>
              <a:rPr lang="en-US" sz="2000" dirty="0">
                <a:solidFill>
                  <a:srgbClr val="1F497D"/>
                </a:solidFill>
                <a:latin typeface="Candara" charset="0"/>
                <a:ea typeface="ＭＳ Ｐゴシック" charset="0"/>
                <a:cs typeface="American Typewriter" charset="0"/>
                <a:hlinkClick r:id="rId3"/>
              </a:rPr>
              <a:t>/filing-resources</a:t>
            </a:r>
            <a:endParaRPr lang="en-US" sz="2000" dirty="0">
              <a:solidFill>
                <a:srgbClr val="1F497D"/>
              </a:solidFill>
              <a:latin typeface="Candara" charset="0"/>
              <a:ea typeface="ＭＳ Ｐゴシック" charset="0"/>
              <a:cs typeface="American Typewriter" charset="0"/>
            </a:endParaRPr>
          </a:p>
          <a:p>
            <a:pPr marL="296863" indent="-273050" eaLnBrk="1" hangingPunct="1">
              <a:lnSpc>
                <a:spcPct val="70000"/>
              </a:lnSpc>
              <a:buClr>
                <a:srgbClr val="95B3D7"/>
              </a:buClr>
              <a:buFont typeface="Arial" charset="0"/>
              <a:buChar char="•"/>
            </a:pPr>
            <a:r>
              <a:rPr lang="en-US" sz="2000" dirty="0">
                <a:solidFill>
                  <a:srgbClr val="1F497D"/>
                </a:solidFill>
                <a:latin typeface="Candara" charset="0"/>
                <a:ea typeface="ＭＳ Ｐゴシック" charset="0"/>
                <a:cs typeface="American Typewriter" charset="0"/>
              </a:rPr>
              <a:t>Portrait style page numbers and margins on a landscape page.</a:t>
            </a:r>
          </a:p>
          <a:p>
            <a:pPr marL="296863" indent="-273050" eaLnBrk="1" hangingPunct="1">
              <a:lnSpc>
                <a:spcPct val="70000"/>
              </a:lnSpc>
              <a:buClr>
                <a:srgbClr val="95B3D7"/>
              </a:buClr>
              <a:buFont typeface="Arial" charset="0"/>
              <a:buChar char="•"/>
            </a:pPr>
            <a:r>
              <a:rPr lang="en-US" sz="2000" dirty="0">
                <a:solidFill>
                  <a:srgbClr val="1F497D"/>
                </a:solidFill>
                <a:latin typeface="Candara" charset="0"/>
                <a:ea typeface="ＭＳ Ｐゴシック" charset="0"/>
                <a:cs typeface="American Typewriter" charset="0"/>
              </a:rPr>
              <a:t>Pagination</a:t>
            </a:r>
          </a:p>
          <a:p>
            <a:pPr marL="639763" lvl="1" indent="-273050" eaLnBrk="1" hangingPunct="1">
              <a:lnSpc>
                <a:spcPct val="70000"/>
              </a:lnSpc>
              <a:buClr>
                <a:schemeClr val="accent1"/>
              </a:buClr>
              <a:buFont typeface="Wingdings" charset="0"/>
              <a:buChar char="§"/>
            </a:pPr>
            <a:r>
              <a:rPr lang="en-US" sz="1600" dirty="0">
                <a:solidFill>
                  <a:srgbClr val="1F497D"/>
                </a:solidFill>
                <a:latin typeface="Candara" charset="0"/>
                <a:ea typeface="ＭＳ Ｐゴシック" charset="0"/>
                <a:cs typeface="American Typewriter" charset="0"/>
              </a:rPr>
              <a:t>Using section breaks, or</a:t>
            </a:r>
          </a:p>
          <a:p>
            <a:pPr marL="639763" lvl="1" indent="-273050" eaLnBrk="1" hangingPunct="1">
              <a:lnSpc>
                <a:spcPct val="70000"/>
              </a:lnSpc>
              <a:spcAft>
                <a:spcPts val="600"/>
              </a:spcAft>
              <a:buClr>
                <a:schemeClr val="accent1"/>
              </a:buClr>
              <a:buFont typeface="Wingdings" charset="0"/>
              <a:buChar char="§"/>
            </a:pPr>
            <a:r>
              <a:rPr lang="en-US" sz="1600" dirty="0">
                <a:solidFill>
                  <a:srgbClr val="1F497D"/>
                </a:solidFill>
                <a:latin typeface="Candara" charset="0"/>
                <a:ea typeface="ＭＳ Ｐゴシック" charset="0"/>
                <a:cs typeface="American Typewriter" charset="0"/>
              </a:rPr>
              <a:t>Combining pdf files (recommended) – Use Adobe Pro, Preview (Mac) or free online tools. </a:t>
            </a:r>
            <a:r>
              <a:rPr lang="en-US" sz="1600" dirty="0" err="1">
                <a:solidFill>
                  <a:srgbClr val="1F497D"/>
                </a:solidFill>
                <a:latin typeface="Candara" charset="0"/>
                <a:ea typeface="ＭＳ Ｐゴシック" charset="0"/>
                <a:cs typeface="American Typewriter" charset="0"/>
              </a:rPr>
              <a:t>Youtube</a:t>
            </a:r>
            <a:r>
              <a:rPr lang="en-US" sz="1600" dirty="0">
                <a:solidFill>
                  <a:srgbClr val="1F497D"/>
                </a:solidFill>
                <a:latin typeface="Candara" charset="0"/>
                <a:ea typeface="ＭＳ Ｐゴシック" charset="0"/>
                <a:cs typeface="American Typewriter" charset="0"/>
              </a:rPr>
              <a:t> videos and other links available on the filing resources page.</a:t>
            </a:r>
          </a:p>
          <a:p>
            <a:pPr marL="296863" indent="-273050" eaLnBrk="1" hangingPunct="1">
              <a:lnSpc>
                <a:spcPct val="70000"/>
              </a:lnSpc>
              <a:buClr>
                <a:srgbClr val="95B3D7"/>
              </a:buClr>
              <a:buFont typeface="Arial" charset="0"/>
              <a:buChar char="•"/>
            </a:pPr>
            <a:r>
              <a:rPr kumimoji="1" lang="en-US" sz="2000" dirty="0">
                <a:solidFill>
                  <a:srgbClr val="1F497D"/>
                </a:solidFill>
                <a:latin typeface="Candara" charset="0"/>
                <a:ea typeface="ＭＳ Ｐゴシック" charset="0"/>
                <a:cs typeface="American Typewriter" charset="0"/>
              </a:rPr>
              <a:t>Templates (Word)</a:t>
            </a:r>
          </a:p>
          <a:p>
            <a:pPr marL="639763" lvl="1" indent="-273050" eaLnBrk="1" hangingPunct="1">
              <a:lnSpc>
                <a:spcPct val="70000"/>
              </a:lnSpc>
              <a:buClr>
                <a:srgbClr val="95B3D7"/>
              </a:buClr>
              <a:buFont typeface="Arial" charset="0"/>
              <a:buChar char="•"/>
            </a:pPr>
            <a:r>
              <a:rPr kumimoji="1" lang="en-US" sz="1600" dirty="0">
                <a:solidFill>
                  <a:srgbClr val="1F497D"/>
                </a:solidFill>
                <a:latin typeface="Candara" charset="0"/>
                <a:ea typeface="ＭＳ Ｐゴシック" charset="0"/>
                <a:cs typeface="American Typewriter" charset="0"/>
              </a:rPr>
              <a:t>Word templates and a page number/margin guide are available on the filing resources page.</a:t>
            </a:r>
            <a:endParaRPr kumimoji="1" lang="en-US" sz="1800" dirty="0">
              <a:solidFill>
                <a:srgbClr val="1F497D"/>
              </a:solidFill>
              <a:latin typeface="Candara" charset="0"/>
              <a:ea typeface="ＭＳ Ｐゴシック" charset="0"/>
              <a:cs typeface="American Typewriter" charset="0"/>
            </a:endParaRPr>
          </a:p>
          <a:p>
            <a:pPr marL="296863" indent="-273050" eaLnBrk="1" hangingPunct="1">
              <a:lnSpc>
                <a:spcPct val="70000"/>
              </a:lnSpc>
              <a:buClr>
                <a:srgbClr val="95B3D7"/>
              </a:buClr>
              <a:buFont typeface="Arial" charset="0"/>
              <a:buChar char="•"/>
            </a:pPr>
            <a:r>
              <a:rPr kumimoji="1" lang="en-US" sz="2000" dirty="0" err="1">
                <a:solidFill>
                  <a:srgbClr val="1F497D"/>
                </a:solidFill>
                <a:latin typeface="Candara" charset="0"/>
                <a:ea typeface="ＭＳ Ｐゴシック" charset="0"/>
                <a:cs typeface="American Typewriter" charset="0"/>
              </a:rPr>
              <a:t>LaTex</a:t>
            </a:r>
            <a:r>
              <a:rPr kumimoji="1" lang="en-US" sz="2000" dirty="0">
                <a:solidFill>
                  <a:srgbClr val="1F497D"/>
                </a:solidFill>
                <a:latin typeface="Candara" charset="0"/>
                <a:ea typeface="ＭＳ Ｐゴシック" charset="0"/>
                <a:cs typeface="American Typewriter" charset="0"/>
              </a:rPr>
              <a:t> Users</a:t>
            </a:r>
          </a:p>
          <a:p>
            <a:pPr marL="639763" lvl="1" indent="-273050" eaLnBrk="1" hangingPunct="1">
              <a:lnSpc>
                <a:spcPct val="70000"/>
              </a:lnSpc>
              <a:spcAft>
                <a:spcPts val="600"/>
              </a:spcAft>
              <a:buClr>
                <a:schemeClr val="accent1"/>
              </a:buClr>
              <a:buFont typeface="Wingdings" charset="0"/>
              <a:buChar char="§"/>
            </a:pPr>
            <a:r>
              <a:rPr kumimoji="1" lang="en-US" sz="1400" dirty="0">
                <a:solidFill>
                  <a:srgbClr val="1F497D"/>
                </a:solidFill>
                <a:latin typeface="Candara" charset="0"/>
                <a:ea typeface="ＭＳ Ｐゴシック" charset="0"/>
                <a:cs typeface="American Typewriter" charset="0"/>
              </a:rPr>
              <a:t>Templates are available at </a:t>
            </a:r>
            <a:r>
              <a:rPr kumimoji="1" lang="en-US" sz="1400" dirty="0">
                <a:solidFill>
                  <a:srgbClr val="1F497D"/>
                </a:solidFill>
                <a:latin typeface="Candara" charset="0"/>
                <a:ea typeface="ＭＳ Ｐゴシック" charset="0"/>
                <a:cs typeface="American Typewriter" charset="0"/>
                <a:hlinkClick r:id="rId3"/>
              </a:rPr>
              <a:t>https://</a:t>
            </a:r>
            <a:r>
              <a:rPr kumimoji="1" lang="en-US" sz="1400" dirty="0" err="1">
                <a:solidFill>
                  <a:srgbClr val="1F497D"/>
                </a:solidFill>
                <a:latin typeface="Candara" charset="0"/>
                <a:ea typeface="ＭＳ Ｐゴシック" charset="0"/>
                <a:cs typeface="American Typewriter" charset="0"/>
                <a:hlinkClick r:id="rId3"/>
              </a:rPr>
              <a:t>graduate.ucr.edu</a:t>
            </a:r>
            <a:r>
              <a:rPr kumimoji="1" lang="en-US" sz="1400" dirty="0">
                <a:solidFill>
                  <a:srgbClr val="1F497D"/>
                </a:solidFill>
                <a:latin typeface="Candara" charset="0"/>
                <a:ea typeface="ＭＳ Ｐゴシック" charset="0"/>
                <a:cs typeface="American Typewriter" charset="0"/>
                <a:hlinkClick r:id="rId3"/>
              </a:rPr>
              <a:t>/filing-resources</a:t>
            </a:r>
            <a:r>
              <a:rPr kumimoji="1" lang="en-US" sz="1400" dirty="0">
                <a:solidFill>
                  <a:srgbClr val="1F497D"/>
                </a:solidFill>
                <a:latin typeface="Candara" charset="0"/>
                <a:ea typeface="ＭＳ Ｐゴシック" charset="0"/>
                <a:cs typeface="American Typewriter" charset="0"/>
              </a:rPr>
              <a:t>.  </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9144000" cy="685800"/>
          </a:xfrm>
        </p:spPr>
        <p:txBody>
          <a:bodyPr lIns="92075" tIns="46038" rIns="92075" bIns="46038"/>
          <a:lstStyle/>
          <a:p>
            <a:pPr eaLnBrk="1" hangingPunct="1"/>
            <a:r>
              <a:rPr kumimoji="1" lang="en-US" sz="4800" b="1">
                <a:latin typeface="Candara" charset="0"/>
                <a:ea typeface="ＭＳ Ｐゴシック" charset="0"/>
                <a:cs typeface="American Typewriter" charset="0"/>
              </a:rPr>
              <a:t>Requirements for Filing</a:t>
            </a:r>
          </a:p>
        </p:txBody>
      </p:sp>
      <p:sp>
        <p:nvSpPr>
          <p:cNvPr id="7171" name="Rectangle 3"/>
          <p:cNvSpPr>
            <a:spLocks noGrp="1" noChangeArrowheads="1"/>
          </p:cNvSpPr>
          <p:nvPr>
            <p:ph idx="1"/>
          </p:nvPr>
        </p:nvSpPr>
        <p:spPr>
          <a:xfrm>
            <a:off x="0" y="1524000"/>
            <a:ext cx="9067800" cy="5181600"/>
          </a:xfrm>
        </p:spPr>
        <p:txBody>
          <a:bodyPr lIns="92075" tIns="46038" rIns="92075" bIns="46038">
            <a:normAutofit/>
          </a:bodyPr>
          <a:lstStyle/>
          <a:p>
            <a:pPr marL="609600" indent="-609600" eaLnBrk="1" hangingPunct="1">
              <a:lnSpc>
                <a:spcPct val="70000"/>
              </a:lnSpc>
              <a:buClr>
                <a:srgbClr val="95B3D7"/>
              </a:buClr>
              <a:buFont typeface="Arial" charset="0"/>
              <a:buAutoNum type="arabicPeriod"/>
            </a:pPr>
            <a:r>
              <a:rPr kumimoji="1" lang="en-US" sz="2200" b="1" dirty="0">
                <a:solidFill>
                  <a:srgbClr val="1F497D"/>
                </a:solidFill>
                <a:latin typeface="Candara" charset="0"/>
                <a:ea typeface="ＭＳ Ｐゴシック" charset="0"/>
                <a:cs typeface="American Typewriter" charset="0"/>
              </a:rPr>
              <a:t>Must be Advanced to Candidacy</a:t>
            </a:r>
            <a:endParaRPr kumimoji="1" lang="en-US" sz="2200" dirty="0">
              <a:solidFill>
                <a:srgbClr val="1F497D"/>
              </a:solidFill>
              <a:latin typeface="Candara" charset="0"/>
              <a:ea typeface="ＭＳ Ｐゴシック" charset="0"/>
              <a:cs typeface="American Typewriter" charset="0"/>
            </a:endParaRPr>
          </a:p>
          <a:p>
            <a:pPr marL="1371600" lvl="2" indent="-457200" eaLnBrk="1" hangingPunct="1">
              <a:lnSpc>
                <a:spcPct val="70000"/>
              </a:lnSpc>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Procedures different for PhD and master’s</a:t>
            </a:r>
          </a:p>
          <a:p>
            <a:pPr marL="609600" indent="-609600" eaLnBrk="1" hangingPunct="1">
              <a:lnSpc>
                <a:spcPct val="70000"/>
              </a:lnSpc>
              <a:buClr>
                <a:srgbClr val="95B3D7"/>
              </a:buClr>
              <a:buFont typeface="Arial" charset="0"/>
              <a:buAutoNum type="arabicPeriod"/>
            </a:pPr>
            <a:r>
              <a:rPr kumimoji="1" lang="en-US" sz="2200" b="1" dirty="0">
                <a:solidFill>
                  <a:srgbClr val="1F497D"/>
                </a:solidFill>
                <a:latin typeface="Candara" charset="0"/>
                <a:ea typeface="ＭＳ Ｐゴシック" charset="0"/>
                <a:cs typeface="American Typewriter" charset="0"/>
              </a:rPr>
              <a:t>Approved Dissertation or Thesis Committee</a:t>
            </a:r>
          </a:p>
          <a:p>
            <a:pPr marL="609600" indent="-609600" eaLnBrk="1" hangingPunct="1">
              <a:lnSpc>
                <a:spcPct val="70000"/>
              </a:lnSpc>
              <a:buClr>
                <a:srgbClr val="95B3D7"/>
              </a:buClr>
              <a:buFont typeface="Mistral" charset="0"/>
              <a:buAutoNum type="arabicPeriod"/>
            </a:pPr>
            <a:r>
              <a:rPr kumimoji="1" lang="en-US" sz="2200" b="1" dirty="0">
                <a:solidFill>
                  <a:srgbClr val="1F497D"/>
                </a:solidFill>
                <a:latin typeface="Candara" charset="0"/>
                <a:ea typeface="ＭＳ Ｐゴシック" charset="0"/>
                <a:cs typeface="American Typewriter" charset="0"/>
              </a:rPr>
              <a:t>Must be enrolled &amp; paid or on Filing Fee Status.  Summer filing?</a:t>
            </a:r>
            <a:endParaRPr kumimoji="1" lang="en-US" sz="2200" dirty="0">
              <a:solidFill>
                <a:srgbClr val="1F497D"/>
              </a:solidFill>
              <a:latin typeface="Candara" charset="0"/>
              <a:ea typeface="ＭＳ Ｐゴシック" charset="0"/>
              <a:cs typeface="American Typewriter" charset="0"/>
            </a:endParaRP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Filing Fee status occurs in lieu of registration</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Filing Fee is NOT required</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Must petition Graduate Division for approval</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No enrollment in courses (consider student loan/financial aid repayment/Int’l student)</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Must have a completed draft and plan to take no more than 12 hours of faculty time</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Cost is half of the student services fee.</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It may be possible to purchase the health insurance - </a:t>
            </a:r>
            <a:r>
              <a:rPr kumimoji="1" lang="en-US" sz="1600" dirty="0">
                <a:solidFill>
                  <a:srgbClr val="1F497D"/>
                </a:solidFill>
                <a:latin typeface="Candara" charset="0"/>
                <a:ea typeface="ＭＳ Ｐゴシック" charset="0"/>
                <a:cs typeface="American Typewriter" charset="0"/>
                <a:hlinkClick r:id="rId3"/>
              </a:rPr>
              <a:t>https://studenthealth.ucr.edu/graduates</a:t>
            </a:r>
            <a:r>
              <a:rPr kumimoji="1" lang="en-US" sz="1600" dirty="0">
                <a:solidFill>
                  <a:srgbClr val="1F497D"/>
                </a:solidFill>
                <a:latin typeface="Candara" charset="0"/>
                <a:ea typeface="ＭＳ Ｐゴシック" charset="0"/>
                <a:cs typeface="American Typewriter" charset="0"/>
              </a:rPr>
              <a:t> </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Student retains library privileges</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Cannot work as a TA/GSR or receive fellowship</a:t>
            </a:r>
          </a:p>
          <a:p>
            <a:pPr marL="1371600" lvl="2" indent="-457200" eaLnBrk="1" hangingPunct="1">
              <a:lnSpc>
                <a:spcPct val="70000"/>
              </a:lnSpc>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Can only use Filing Fee once</a:t>
            </a: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0" y="0"/>
            <a:ext cx="9144000" cy="1412875"/>
          </a:xfrm>
        </p:spPr>
        <p:txBody>
          <a:bodyPr/>
          <a:lstStyle/>
          <a:p>
            <a:pPr eaLnBrk="1" hangingPunct="1"/>
            <a:r>
              <a:rPr lang="en-US" b="1">
                <a:latin typeface="Candara" charset="0"/>
                <a:ea typeface="ＭＳ Ｐゴシック" charset="0"/>
                <a:cs typeface="American Typewriter" charset="0"/>
              </a:rPr>
              <a:t>Filing Procedures</a:t>
            </a:r>
            <a:br>
              <a:rPr lang="en-US" b="1">
                <a:latin typeface="Candara" charset="0"/>
                <a:ea typeface="ＭＳ Ｐゴシック" charset="0"/>
                <a:cs typeface="American Typewriter" charset="0"/>
              </a:rPr>
            </a:br>
            <a:r>
              <a:rPr lang="en-US" sz="2800">
                <a:solidFill>
                  <a:srgbClr val="1F497D"/>
                </a:solidFill>
                <a:latin typeface="Candara" charset="0"/>
                <a:ea typeface="ＭＳ Ｐゴシック" charset="0"/>
                <a:cs typeface="American Typewriter" charset="0"/>
              </a:rPr>
              <a:t>UPLOAD TO: </a:t>
            </a:r>
            <a:r>
              <a:rPr lang="en-US" sz="2800">
                <a:solidFill>
                  <a:srgbClr val="1F497D"/>
                </a:solidFill>
                <a:latin typeface="Candara" charset="0"/>
                <a:ea typeface="ＭＳ Ｐゴシック" charset="0"/>
                <a:cs typeface="American Typewriter" charset="0"/>
                <a:hlinkClick r:id="rId3"/>
              </a:rPr>
              <a:t>http://www.etdadmin.com/ucr</a:t>
            </a:r>
            <a:endParaRPr lang="en-US" sz="2800" b="1">
              <a:latin typeface="Candara" charset="0"/>
              <a:ea typeface="ＭＳ Ｐゴシック" charset="0"/>
              <a:cs typeface="American Typewriter" charset="0"/>
            </a:endParaRPr>
          </a:p>
        </p:txBody>
      </p:sp>
      <p:sp>
        <p:nvSpPr>
          <p:cNvPr id="58371" name="Text Box 1028"/>
          <p:cNvSpPr txBox="1">
            <a:spLocks noChangeArrowheads="1"/>
          </p:cNvSpPr>
          <p:nvPr/>
        </p:nvSpPr>
        <p:spPr bwMode="auto">
          <a:xfrm>
            <a:off x="152400" y="1447800"/>
            <a:ext cx="8686800" cy="643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sz="2000" b="1" u="sng" dirty="0">
                <a:solidFill>
                  <a:srgbClr val="1F497D"/>
                </a:solidFill>
                <a:latin typeface="Candara" charset="0"/>
                <a:cs typeface="American Typewriter" charset="0"/>
              </a:rPr>
              <a:t>Step 1</a:t>
            </a:r>
            <a:r>
              <a:rPr lang="en-US" sz="2000" dirty="0">
                <a:solidFill>
                  <a:srgbClr val="1F497D"/>
                </a:solidFill>
                <a:latin typeface="Candara" charset="0"/>
                <a:cs typeface="American Typewriter" charset="0"/>
              </a:rPr>
              <a:t>: Format Review – Must be completed at least two weeks prior to final filing deadline.  </a:t>
            </a:r>
          </a:p>
          <a:p>
            <a:pPr lvl="1">
              <a:spcBef>
                <a:spcPct val="50000"/>
              </a:spcBef>
              <a:buFont typeface="Arial" charset="0"/>
              <a:buChar char="•"/>
            </a:pPr>
            <a:r>
              <a:rPr lang="en-US" sz="2000" dirty="0">
                <a:solidFill>
                  <a:srgbClr val="1F497D"/>
                </a:solidFill>
                <a:latin typeface="Candara" charset="0"/>
                <a:cs typeface="American Typewriter" charset="0"/>
              </a:rPr>
              <a:t>Upload document as a </a:t>
            </a:r>
            <a:r>
              <a:rPr lang="en-US" sz="2000" dirty="0" err="1">
                <a:solidFill>
                  <a:srgbClr val="1F497D"/>
                </a:solidFill>
                <a:latin typeface="Candara" charset="0"/>
                <a:cs typeface="American Typewriter" charset="0"/>
              </a:rPr>
              <a:t>pdf</a:t>
            </a:r>
            <a:r>
              <a:rPr lang="en-US" sz="2000" dirty="0">
                <a:solidFill>
                  <a:srgbClr val="1F497D"/>
                </a:solidFill>
                <a:latin typeface="Candara" charset="0"/>
                <a:cs typeface="American Typewriter" charset="0"/>
              </a:rPr>
              <a:t> at the website listed above. It does not have to be the final version.  </a:t>
            </a:r>
          </a:p>
          <a:p>
            <a:pPr lvl="1">
              <a:spcBef>
                <a:spcPct val="50000"/>
              </a:spcBef>
              <a:buFont typeface="Arial" charset="0"/>
              <a:buChar char="•"/>
            </a:pPr>
            <a:r>
              <a:rPr lang="en-US" sz="2000" dirty="0">
                <a:solidFill>
                  <a:srgbClr val="1F497D"/>
                </a:solidFill>
                <a:latin typeface="Candara" charset="0"/>
                <a:cs typeface="American Typewriter" charset="0"/>
              </a:rPr>
              <a:t>Complete the </a:t>
            </a:r>
            <a:r>
              <a:rPr lang="en-US" sz="2000" b="1" u="sng" dirty="0">
                <a:solidFill>
                  <a:srgbClr val="1F497D"/>
                </a:solidFill>
                <a:latin typeface="Candara" charset="0"/>
                <a:cs typeface="American Typewriter" charset="0"/>
              </a:rPr>
              <a:t>entire process at the ETD Admin website</a:t>
            </a:r>
            <a:r>
              <a:rPr lang="en-US" sz="2000" dirty="0">
                <a:solidFill>
                  <a:srgbClr val="1F497D"/>
                </a:solidFill>
                <a:latin typeface="Candara" charset="0"/>
                <a:cs typeface="American Typewriter" charset="0"/>
              </a:rPr>
              <a:t>.  Once all the boxes on the left side of the screen are checked, you can </a:t>
            </a:r>
            <a:r>
              <a:rPr lang="ja-JP" altLang="en-US" sz="2000" dirty="0">
                <a:solidFill>
                  <a:srgbClr val="1F497D"/>
                </a:solidFill>
                <a:latin typeface="Candara" charset="0"/>
                <a:cs typeface="American Typewriter" charset="0"/>
              </a:rPr>
              <a:t>“</a:t>
            </a:r>
            <a:r>
              <a:rPr lang="en-US" sz="2000" dirty="0">
                <a:solidFill>
                  <a:srgbClr val="1F497D"/>
                </a:solidFill>
                <a:latin typeface="Candara" charset="0"/>
                <a:cs typeface="American Typewriter" charset="0"/>
              </a:rPr>
              <a:t>submit</a:t>
            </a:r>
            <a:r>
              <a:rPr lang="ja-JP" altLang="en-US" sz="2000" dirty="0">
                <a:solidFill>
                  <a:srgbClr val="1F497D"/>
                </a:solidFill>
                <a:latin typeface="Candara" charset="0"/>
                <a:cs typeface="American Typewriter" charset="0"/>
              </a:rPr>
              <a:t>”</a:t>
            </a:r>
            <a:r>
              <a:rPr lang="en-US" sz="2000" dirty="0">
                <a:solidFill>
                  <a:srgbClr val="1F497D"/>
                </a:solidFill>
                <a:latin typeface="Candara" charset="0"/>
                <a:cs typeface="American Typewriter" charset="0"/>
              </a:rPr>
              <a:t> via the bottom link. The document </a:t>
            </a:r>
            <a:r>
              <a:rPr lang="en-US" sz="2000" u="sng" dirty="0">
                <a:solidFill>
                  <a:srgbClr val="1F497D"/>
                </a:solidFill>
                <a:latin typeface="Candara" charset="0"/>
                <a:cs typeface="American Typewriter" charset="0"/>
              </a:rPr>
              <a:t>will not </a:t>
            </a:r>
            <a:r>
              <a:rPr lang="en-US" sz="2000" dirty="0">
                <a:solidFill>
                  <a:srgbClr val="1F497D"/>
                </a:solidFill>
                <a:latin typeface="Candara" charset="0"/>
                <a:cs typeface="American Typewriter" charset="0"/>
              </a:rPr>
              <a:t>be forwarded to the publisher at this point. If you are having trouble, review the help screens or the Graduate Division FAQs - </a:t>
            </a:r>
            <a:r>
              <a:rPr lang="en-US" sz="2000" dirty="0">
                <a:solidFill>
                  <a:srgbClr val="1F497D"/>
                </a:solidFill>
                <a:latin typeface="Candara" charset="0"/>
                <a:cs typeface="American Typewriter" charset="0"/>
                <a:hlinkClick r:id="rId4"/>
              </a:rPr>
              <a:t>https://</a:t>
            </a:r>
            <a:r>
              <a:rPr lang="en-US" sz="2000" dirty="0" err="1">
                <a:solidFill>
                  <a:srgbClr val="1F497D"/>
                </a:solidFill>
                <a:latin typeface="Candara" charset="0"/>
                <a:cs typeface="American Typewriter" charset="0"/>
                <a:hlinkClick r:id="rId4"/>
              </a:rPr>
              <a:t>graduate.ucr.edu</a:t>
            </a:r>
            <a:r>
              <a:rPr lang="en-US" sz="2000" dirty="0">
                <a:solidFill>
                  <a:srgbClr val="1F497D"/>
                </a:solidFill>
                <a:latin typeface="Candara" charset="0"/>
                <a:cs typeface="American Typewriter" charset="0"/>
                <a:hlinkClick r:id="rId4"/>
              </a:rPr>
              <a:t>/</a:t>
            </a:r>
            <a:r>
              <a:rPr lang="en-US" sz="2000" dirty="0" err="1">
                <a:solidFill>
                  <a:srgbClr val="1F497D"/>
                </a:solidFill>
                <a:latin typeface="Candara" charset="0"/>
                <a:cs typeface="American Typewriter" charset="0"/>
                <a:hlinkClick r:id="rId4"/>
              </a:rPr>
              <a:t>proquest-etd-faqs</a:t>
            </a:r>
            <a:r>
              <a:rPr lang="en-US" sz="2000" dirty="0">
                <a:solidFill>
                  <a:srgbClr val="1F497D"/>
                </a:solidFill>
                <a:latin typeface="Candara" charset="0"/>
                <a:cs typeface="American Typewriter" charset="0"/>
              </a:rPr>
              <a:t>.</a:t>
            </a:r>
          </a:p>
          <a:p>
            <a:pPr lvl="1">
              <a:spcBef>
                <a:spcPct val="50000"/>
              </a:spcBef>
              <a:buFont typeface="Arial" charset="0"/>
              <a:buChar char="•"/>
            </a:pPr>
            <a:r>
              <a:rPr lang="en-US" sz="2000" dirty="0">
                <a:solidFill>
                  <a:srgbClr val="1F497D"/>
                </a:solidFill>
                <a:latin typeface="Candara" charset="0"/>
                <a:cs typeface="American Typewriter" charset="0"/>
              </a:rPr>
              <a:t>You </a:t>
            </a:r>
            <a:r>
              <a:rPr lang="en-US" sz="2000" u="sng" dirty="0">
                <a:solidFill>
                  <a:srgbClr val="1F497D"/>
                </a:solidFill>
                <a:latin typeface="Candara" charset="0"/>
                <a:cs typeface="American Typewriter" charset="0"/>
              </a:rPr>
              <a:t>will not </a:t>
            </a:r>
            <a:r>
              <a:rPr lang="en-US" sz="2000" dirty="0">
                <a:solidFill>
                  <a:srgbClr val="1F497D"/>
                </a:solidFill>
                <a:latin typeface="Candara" charset="0"/>
                <a:cs typeface="American Typewriter" charset="0"/>
              </a:rPr>
              <a:t>have the opportunity to change your publishing and bound copy choices after this initial submission. You will be able to upload a final version of the document.</a:t>
            </a:r>
          </a:p>
          <a:p>
            <a:pPr lvl="1">
              <a:spcBef>
                <a:spcPct val="50000"/>
              </a:spcBef>
              <a:buFont typeface="Arial" charset="0"/>
              <a:buChar char="•"/>
            </a:pPr>
            <a:r>
              <a:rPr lang="en-US" sz="2000" dirty="0">
                <a:solidFill>
                  <a:srgbClr val="1F497D"/>
                </a:solidFill>
                <a:latin typeface="Candara" charset="0"/>
                <a:cs typeface="American Typewriter" charset="0"/>
              </a:rPr>
              <a:t>We will respond via email through ProQuest.  The email will explain the steps for graduation and list the changes that need to be made to the document.</a:t>
            </a:r>
          </a:p>
          <a:p>
            <a:pPr>
              <a:spcBef>
                <a:spcPct val="50000"/>
              </a:spcBef>
            </a:pPr>
            <a:endParaRPr lang="en-US" dirty="0">
              <a:latin typeface="Apple Casual" charset="0"/>
              <a:ea typeface="American Typewriter" charset="0"/>
              <a:cs typeface="American Typewriter" charset="0"/>
            </a:endParaRPr>
          </a:p>
          <a:p>
            <a:pPr>
              <a:spcBef>
                <a:spcPct val="50000"/>
              </a:spcBef>
            </a:pPr>
            <a:endParaRPr lang="en-US" dirty="0">
              <a:latin typeface="Apple Casual" charset="0"/>
              <a:ea typeface="American Typewriter" charset="0"/>
              <a:cs typeface="American Typewriter" charset="0"/>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0" y="-152400"/>
            <a:ext cx="9144000" cy="1412875"/>
          </a:xfrm>
        </p:spPr>
        <p:txBody>
          <a:bodyPr/>
          <a:lstStyle/>
          <a:p>
            <a:pPr eaLnBrk="1" hangingPunct="1"/>
            <a:r>
              <a:rPr lang="en-US" b="1" dirty="0">
                <a:latin typeface="Candara" charset="0"/>
                <a:ea typeface="ＭＳ Ｐゴシック" charset="0"/>
                <a:cs typeface="American Typewriter" charset="0"/>
              </a:rPr>
              <a:t>Filing Procedures</a:t>
            </a:r>
          </a:p>
        </p:txBody>
      </p:sp>
      <p:sp>
        <p:nvSpPr>
          <p:cNvPr id="60419" name="Text Box 1028"/>
          <p:cNvSpPr txBox="1">
            <a:spLocks noChangeArrowheads="1"/>
          </p:cNvSpPr>
          <p:nvPr/>
        </p:nvSpPr>
        <p:spPr bwMode="auto">
          <a:xfrm>
            <a:off x="152400" y="1447800"/>
            <a:ext cx="8686800"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dirty="0">
                <a:solidFill>
                  <a:srgbClr val="1F497D"/>
                </a:solidFill>
                <a:latin typeface="Candara" charset="0"/>
                <a:cs typeface="American Typewriter" charset="0"/>
              </a:rPr>
              <a:t>UPLOAD TO: </a:t>
            </a:r>
            <a:r>
              <a:rPr lang="en-US" dirty="0">
                <a:solidFill>
                  <a:srgbClr val="1F497D"/>
                </a:solidFill>
                <a:latin typeface="Candara" charset="0"/>
                <a:cs typeface="American Typewriter" charset="0"/>
                <a:hlinkClick r:id="rId3"/>
              </a:rPr>
              <a:t>http://www.etdadmin.com/ucr</a:t>
            </a:r>
            <a:endParaRPr lang="en-US" dirty="0">
              <a:solidFill>
                <a:srgbClr val="1F497D"/>
              </a:solidFill>
              <a:latin typeface="Candara" charset="0"/>
              <a:cs typeface="American Typewriter" charset="0"/>
            </a:endParaRPr>
          </a:p>
          <a:p>
            <a:pPr>
              <a:spcBef>
                <a:spcPct val="50000"/>
              </a:spcBef>
            </a:pPr>
            <a:endParaRPr lang="en-US" sz="2000" b="1" u="sng" dirty="0">
              <a:solidFill>
                <a:srgbClr val="1F497D"/>
              </a:solidFill>
              <a:latin typeface="Candara" charset="0"/>
              <a:cs typeface="American Typewriter" charset="0"/>
            </a:endParaRPr>
          </a:p>
          <a:p>
            <a:pPr>
              <a:spcBef>
                <a:spcPct val="50000"/>
              </a:spcBef>
            </a:pPr>
            <a:r>
              <a:rPr lang="en-US" sz="2000" b="1" u="sng" dirty="0">
                <a:solidFill>
                  <a:srgbClr val="1F497D"/>
                </a:solidFill>
                <a:latin typeface="Candara" charset="0"/>
                <a:cs typeface="American Typewriter" charset="0"/>
              </a:rPr>
              <a:t>Step 2</a:t>
            </a:r>
            <a:r>
              <a:rPr lang="en-US" sz="2000" dirty="0">
                <a:solidFill>
                  <a:srgbClr val="1F497D"/>
                </a:solidFill>
                <a:latin typeface="Candara" charset="0"/>
                <a:cs typeface="American Typewriter" charset="0"/>
              </a:rPr>
              <a:t>: Confirmation that both your final defense (if required) and your written dissertation have been approved, along with any additional paperwork must be received by Graduate Academic Affairs by 12:00pm on the deadline day. A list of the additional paperwork is available at </a:t>
            </a:r>
            <a:r>
              <a:rPr lang="en-US" sz="2000" dirty="0">
                <a:solidFill>
                  <a:srgbClr val="1F497D"/>
                </a:solidFill>
                <a:latin typeface="Candara" charset="0"/>
                <a:cs typeface="American Typewriter" charset="0"/>
                <a:hlinkClick r:id="rId4"/>
              </a:rPr>
              <a:t>https://</a:t>
            </a:r>
            <a:r>
              <a:rPr lang="en-US" sz="2000" dirty="0" err="1">
                <a:solidFill>
                  <a:srgbClr val="1F497D"/>
                </a:solidFill>
                <a:latin typeface="Candara" charset="0"/>
                <a:cs typeface="American Typewriter" charset="0"/>
                <a:hlinkClick r:id="rId4"/>
              </a:rPr>
              <a:t>graduate.ucr.edu</a:t>
            </a:r>
            <a:r>
              <a:rPr lang="en-US" sz="2000" dirty="0">
                <a:solidFill>
                  <a:srgbClr val="1F497D"/>
                </a:solidFill>
                <a:latin typeface="Candara" charset="0"/>
                <a:cs typeface="American Typewriter" charset="0"/>
                <a:hlinkClick r:id="rId4"/>
              </a:rPr>
              <a:t>/filing-resources</a:t>
            </a:r>
            <a:r>
              <a:rPr lang="en-US" sz="2000" dirty="0">
                <a:solidFill>
                  <a:srgbClr val="1F497D"/>
                </a:solidFill>
                <a:latin typeface="Candara" charset="0"/>
                <a:cs typeface="American Typewriter" charset="0"/>
              </a:rPr>
              <a:t>. The signature page in the </a:t>
            </a:r>
            <a:r>
              <a:rPr lang="en-US" sz="2000" dirty="0" err="1">
                <a:solidFill>
                  <a:srgbClr val="1F497D"/>
                </a:solidFill>
                <a:latin typeface="Candara" charset="0"/>
                <a:cs typeface="American Typewriter" charset="0"/>
              </a:rPr>
              <a:t>pdf</a:t>
            </a:r>
            <a:r>
              <a:rPr lang="en-US" sz="2000" dirty="0">
                <a:solidFill>
                  <a:srgbClr val="1F497D"/>
                </a:solidFill>
                <a:latin typeface="Candara" charset="0"/>
                <a:cs typeface="American Typewriter" charset="0"/>
              </a:rPr>
              <a:t> version must be blank, no signatures.</a:t>
            </a:r>
          </a:p>
          <a:p>
            <a:pPr>
              <a:spcBef>
                <a:spcPct val="50000"/>
              </a:spcBef>
            </a:pPr>
            <a:endParaRPr lang="en-US" sz="2000" b="1" u="sng" dirty="0">
              <a:solidFill>
                <a:srgbClr val="1F497D"/>
              </a:solidFill>
              <a:latin typeface="Candara" charset="0"/>
              <a:cs typeface="American Typewriter" charset="0"/>
            </a:endParaRPr>
          </a:p>
          <a:p>
            <a:pPr>
              <a:spcBef>
                <a:spcPct val="50000"/>
              </a:spcBef>
            </a:pPr>
            <a:r>
              <a:rPr lang="en-US" sz="2000" b="1" u="sng" dirty="0">
                <a:solidFill>
                  <a:srgbClr val="1F497D"/>
                </a:solidFill>
                <a:latin typeface="Candara" charset="0"/>
                <a:cs typeface="American Typewriter" charset="0"/>
              </a:rPr>
              <a:t>Step 3</a:t>
            </a:r>
            <a:r>
              <a:rPr lang="en-US" sz="2000" dirty="0">
                <a:solidFill>
                  <a:srgbClr val="1F497D"/>
                </a:solidFill>
                <a:latin typeface="Candara" charset="0"/>
                <a:cs typeface="American Typewriter" charset="0"/>
              </a:rPr>
              <a:t>: Upload the final version of the document to the </a:t>
            </a:r>
            <a:r>
              <a:rPr lang="en-US" sz="2000" dirty="0" err="1">
                <a:solidFill>
                  <a:srgbClr val="1F497D"/>
                </a:solidFill>
                <a:latin typeface="Candara" charset="0"/>
                <a:cs typeface="American Typewriter" charset="0"/>
              </a:rPr>
              <a:t>ETDadmin</a:t>
            </a:r>
            <a:r>
              <a:rPr lang="en-US" sz="2000" dirty="0">
                <a:solidFill>
                  <a:srgbClr val="1F497D"/>
                </a:solidFill>
                <a:latin typeface="Candara" charset="0"/>
                <a:cs typeface="American Typewriter" charset="0"/>
              </a:rPr>
              <a:t> website and SUBMIT.  If you are submitting on the final day, make sure you leave yourself enough time prior to the 12:00pm deadline in the event you experience unexpected challenges. </a:t>
            </a:r>
            <a:endParaRPr lang="en-US" dirty="0">
              <a:solidFill>
                <a:srgbClr val="1F497D"/>
              </a:solidFill>
              <a:latin typeface="Candara" charset="0"/>
              <a:cs typeface="American Typewriter" charset="0"/>
            </a:endParaRPr>
          </a:p>
          <a:p>
            <a:pPr>
              <a:spcBef>
                <a:spcPct val="50000"/>
              </a:spcBef>
            </a:pPr>
            <a:endParaRPr lang="en-US" dirty="0">
              <a:latin typeface="Apple Casual" charset="0"/>
              <a:ea typeface="American Typewriter" charset="0"/>
              <a:cs typeface="American Typewriter" charset="0"/>
            </a:endParaRPr>
          </a:p>
          <a:p>
            <a:pPr>
              <a:spcBef>
                <a:spcPct val="50000"/>
              </a:spcBef>
            </a:pPr>
            <a:endParaRPr lang="en-US" dirty="0">
              <a:latin typeface="Apple Casual" charset="0"/>
              <a:ea typeface="American Typewriter" charset="0"/>
              <a:cs typeface="American Typewriter" charset="0"/>
            </a:endParaRP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0" y="-152400"/>
            <a:ext cx="9144000" cy="1412875"/>
          </a:xfrm>
        </p:spPr>
        <p:txBody>
          <a:bodyPr/>
          <a:lstStyle/>
          <a:p>
            <a:pPr eaLnBrk="1" hangingPunct="1"/>
            <a:r>
              <a:rPr lang="en-US" sz="3600" b="1" dirty="0">
                <a:latin typeface="Candara" charset="0"/>
                <a:ea typeface="ＭＳ Ｐゴシック" charset="0"/>
                <a:cs typeface="American Typewriter" charset="0"/>
              </a:rPr>
              <a:t>Procedures for Final Defense Form and Signature Approval Page</a:t>
            </a:r>
          </a:p>
        </p:txBody>
      </p:sp>
      <p:sp>
        <p:nvSpPr>
          <p:cNvPr id="60419" name="Text Box 1028"/>
          <p:cNvSpPr txBox="1">
            <a:spLocks noChangeArrowheads="1"/>
          </p:cNvSpPr>
          <p:nvPr/>
        </p:nvSpPr>
        <p:spPr bwMode="auto">
          <a:xfrm>
            <a:off x="228600" y="1600200"/>
            <a:ext cx="8686800"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sz="2000" b="1" u="sng" dirty="0">
                <a:solidFill>
                  <a:schemeClr val="accent1">
                    <a:lumMod val="75000"/>
                  </a:schemeClr>
                </a:solidFill>
                <a:latin typeface="+mn-lt"/>
              </a:rPr>
              <a:t>FINAL DEFENSE </a:t>
            </a:r>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The Final Defense form is submitted electronically via </a:t>
            </a:r>
            <a:r>
              <a:rPr lang="en-US" sz="2000" dirty="0" err="1">
                <a:solidFill>
                  <a:schemeClr val="accent1">
                    <a:lumMod val="75000"/>
                  </a:schemeClr>
                </a:solidFill>
                <a:latin typeface="+mn-lt"/>
              </a:rPr>
              <a:t>R’Grad</a:t>
            </a:r>
            <a:r>
              <a:rPr lang="en-US" sz="2000" dirty="0">
                <a:solidFill>
                  <a:schemeClr val="accent1">
                    <a:lumMod val="75000"/>
                  </a:schemeClr>
                </a:solidFill>
                <a:latin typeface="+mn-lt"/>
              </a:rPr>
              <a:t>. You can find the link to the form on our website here: </a:t>
            </a:r>
            <a:r>
              <a:rPr lang="en-US" sz="2000" dirty="0">
                <a:solidFill>
                  <a:schemeClr val="accent1">
                    <a:lumMod val="75000"/>
                  </a:schemeClr>
                </a:solidFill>
                <a:latin typeface="+mn-lt"/>
                <a:hlinkClick r:id="rId3"/>
              </a:rPr>
              <a:t>https://graduate.ucr.edu/petitions-and-forms</a:t>
            </a:r>
            <a:r>
              <a:rPr lang="en-US" sz="2000" dirty="0">
                <a:solidFill>
                  <a:schemeClr val="accent1">
                    <a:lumMod val="75000"/>
                  </a:schemeClr>
                </a:solidFill>
                <a:latin typeface="+mn-lt"/>
              </a:rPr>
              <a:t>.</a:t>
            </a:r>
          </a:p>
          <a:p>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A hardcopy Final Defense form with wet signatures is </a:t>
            </a:r>
            <a:r>
              <a:rPr lang="en-US" sz="2000" u="sng" dirty="0">
                <a:solidFill>
                  <a:schemeClr val="accent1">
                    <a:lumMod val="75000"/>
                  </a:schemeClr>
                </a:solidFill>
                <a:latin typeface="+mn-lt"/>
              </a:rPr>
              <a:t>not</a:t>
            </a:r>
            <a:r>
              <a:rPr lang="en-US" sz="2000" dirty="0">
                <a:solidFill>
                  <a:schemeClr val="accent1">
                    <a:lumMod val="75000"/>
                  </a:schemeClr>
                </a:solidFill>
                <a:latin typeface="+mn-lt"/>
              </a:rPr>
              <a:t> required.</a:t>
            </a:r>
          </a:p>
          <a:p>
            <a:r>
              <a:rPr lang="en-US" sz="2000" dirty="0">
                <a:solidFill>
                  <a:schemeClr val="accent1">
                    <a:lumMod val="75000"/>
                  </a:schemeClr>
                </a:solidFill>
                <a:latin typeface="+mn-lt"/>
              </a:rPr>
              <a:t> </a:t>
            </a:r>
          </a:p>
          <a:p>
            <a:r>
              <a:rPr lang="en-US" sz="2000" b="1" u="sng" dirty="0">
                <a:solidFill>
                  <a:schemeClr val="accent1">
                    <a:lumMod val="75000"/>
                  </a:schemeClr>
                </a:solidFill>
                <a:latin typeface="+mn-lt"/>
              </a:rPr>
              <a:t>SIGNATURE APPROVAL PAGE </a:t>
            </a:r>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The Signature Approval Page is submitted electronically via </a:t>
            </a:r>
            <a:r>
              <a:rPr lang="en-US" sz="2000" dirty="0" err="1">
                <a:solidFill>
                  <a:schemeClr val="accent1">
                    <a:lumMod val="75000"/>
                  </a:schemeClr>
                </a:solidFill>
                <a:latin typeface="+mn-lt"/>
              </a:rPr>
              <a:t>R’Grad</a:t>
            </a:r>
            <a:r>
              <a:rPr lang="en-US" sz="2000" dirty="0">
                <a:solidFill>
                  <a:schemeClr val="accent1">
                    <a:lumMod val="75000"/>
                  </a:schemeClr>
                </a:solidFill>
                <a:latin typeface="+mn-lt"/>
              </a:rPr>
              <a:t>. You can find the link to the form on our website here: </a:t>
            </a:r>
            <a:r>
              <a:rPr lang="en-US" sz="2000" dirty="0">
                <a:solidFill>
                  <a:schemeClr val="accent1">
                    <a:lumMod val="75000"/>
                  </a:schemeClr>
                </a:solidFill>
                <a:latin typeface="+mn-lt"/>
                <a:hlinkClick r:id="rId3"/>
              </a:rPr>
              <a:t>https://graduate.ucr.edu/petitions-and-forms</a:t>
            </a:r>
            <a:r>
              <a:rPr lang="en-US" sz="2000" dirty="0">
                <a:solidFill>
                  <a:schemeClr val="accent1">
                    <a:lumMod val="75000"/>
                  </a:schemeClr>
                </a:solidFill>
                <a:latin typeface="+mn-lt"/>
              </a:rPr>
              <a:t>.</a:t>
            </a:r>
          </a:p>
          <a:p>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A hardcopy Signature Approval Page with wet signatures is </a:t>
            </a:r>
            <a:r>
              <a:rPr lang="en-US" sz="2000" u="sng" dirty="0">
                <a:solidFill>
                  <a:schemeClr val="accent1">
                    <a:lumMod val="75000"/>
                  </a:schemeClr>
                </a:solidFill>
                <a:latin typeface="+mn-lt"/>
              </a:rPr>
              <a:t>not</a:t>
            </a:r>
            <a:r>
              <a:rPr lang="en-US" sz="2000" dirty="0">
                <a:solidFill>
                  <a:schemeClr val="accent1">
                    <a:lumMod val="75000"/>
                  </a:schemeClr>
                </a:solidFill>
                <a:latin typeface="+mn-lt"/>
              </a:rPr>
              <a:t> required.</a:t>
            </a:r>
          </a:p>
          <a:p>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Do </a:t>
            </a:r>
            <a:r>
              <a:rPr lang="en-US" sz="2000" u="sng" dirty="0">
                <a:solidFill>
                  <a:schemeClr val="accent1">
                    <a:lumMod val="75000"/>
                  </a:schemeClr>
                </a:solidFill>
                <a:latin typeface="+mn-lt"/>
              </a:rPr>
              <a:t>not</a:t>
            </a:r>
            <a:r>
              <a:rPr lang="en-US" sz="2000" dirty="0">
                <a:solidFill>
                  <a:schemeClr val="accent1">
                    <a:lumMod val="75000"/>
                  </a:schemeClr>
                </a:solidFill>
                <a:latin typeface="+mn-lt"/>
              </a:rPr>
              <a:t> include a copy with signatures in your electronic dissertation.</a:t>
            </a:r>
          </a:p>
          <a:p>
            <a:pPr>
              <a:spcBef>
                <a:spcPct val="50000"/>
              </a:spcBef>
            </a:pPr>
            <a:endParaRPr lang="en-US" dirty="0">
              <a:latin typeface="Apple Casual" charset="0"/>
              <a:ea typeface="American Typewriter" charset="0"/>
              <a:cs typeface="American Typewriter" charset="0"/>
            </a:endParaRPr>
          </a:p>
          <a:p>
            <a:pPr>
              <a:spcBef>
                <a:spcPct val="50000"/>
              </a:spcBef>
            </a:pPr>
            <a:endParaRPr lang="en-US" dirty="0">
              <a:latin typeface="Apple Casual" charset="0"/>
              <a:ea typeface="American Typewriter" charset="0"/>
              <a:cs typeface="American Typewriter" charset="0"/>
            </a:endParaRPr>
          </a:p>
        </p:txBody>
      </p:sp>
    </p:spTree>
    <p:extLst>
      <p:ext uri="{BB962C8B-B14F-4D97-AF65-F5344CB8AC3E}">
        <p14:creationId xmlns:p14="http://schemas.microsoft.com/office/powerpoint/2010/main" val="1687066365"/>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0" y="228600"/>
            <a:ext cx="9144000" cy="838200"/>
          </a:xfrm>
        </p:spPr>
        <p:txBody>
          <a:bodyPr lIns="92075" tIns="46038" rIns="92075" bIns="46038"/>
          <a:lstStyle/>
          <a:p>
            <a:pPr eaLnBrk="1" hangingPunct="1"/>
            <a:r>
              <a:rPr kumimoji="1" lang="en-US" sz="4800" b="1">
                <a:latin typeface="Candara" charset="0"/>
                <a:ea typeface="ＭＳ Ｐゴシック" charset="0"/>
                <a:cs typeface="American Typewriter" charset="0"/>
              </a:rPr>
              <a:t>Final Defense</a:t>
            </a:r>
          </a:p>
        </p:txBody>
      </p:sp>
      <p:sp>
        <p:nvSpPr>
          <p:cNvPr id="47107" name="Rectangle 1027"/>
          <p:cNvSpPr>
            <a:spLocks noGrp="1" noChangeArrowheads="1"/>
          </p:cNvSpPr>
          <p:nvPr>
            <p:ph idx="1"/>
          </p:nvPr>
        </p:nvSpPr>
        <p:spPr>
          <a:xfrm>
            <a:off x="304800" y="1600200"/>
            <a:ext cx="8839200" cy="5257800"/>
          </a:xfrm>
        </p:spPr>
        <p:txBody>
          <a:bodyPr lIns="92075" tIns="46038" rIns="92075" bIns="46038">
            <a:normAutofit/>
          </a:bodyPr>
          <a:lstStyle/>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Required for most programs.</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PhD Students required form: </a:t>
            </a:r>
          </a:p>
          <a:p>
            <a:pPr lvl="2" eaLnBrk="1" hangingPunct="1">
              <a:lnSpc>
                <a:spcPct val="80000"/>
              </a:lnSpc>
              <a:buClr>
                <a:srgbClr val="95B3D7"/>
              </a:buClr>
              <a:buFont typeface="Wingdings" charset="0"/>
              <a:buChar char="§"/>
            </a:pPr>
            <a:r>
              <a:rPr kumimoji="1" lang="en-US" sz="1900" dirty="0">
                <a:solidFill>
                  <a:srgbClr val="1F497D"/>
                </a:solidFill>
                <a:latin typeface="Candara" charset="0"/>
                <a:ea typeface="ＭＳ Ｐゴシック" charset="0"/>
                <a:cs typeface="American Typewriter" charset="0"/>
              </a:rPr>
              <a:t>Final Defense PhD (ALL programs except History)</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Master</a:t>
            </a:r>
            <a:r>
              <a:rPr kumimoji="1" lang="ja-JP" altLang="en-US" sz="2600">
                <a:solidFill>
                  <a:srgbClr val="1F497D"/>
                </a:solidFill>
                <a:latin typeface="Candara" charset="0"/>
                <a:ea typeface="ＭＳ Ｐゴシック" charset="0"/>
                <a:cs typeface="American Typewriter" charset="0"/>
              </a:rPr>
              <a:t>’</a:t>
            </a:r>
            <a:r>
              <a:rPr kumimoji="1" lang="en-US" sz="2600" dirty="0">
                <a:solidFill>
                  <a:srgbClr val="1F497D"/>
                </a:solidFill>
                <a:latin typeface="Candara" charset="0"/>
                <a:ea typeface="ＭＳ Ｐゴシック" charset="0"/>
                <a:cs typeface="American Typewriter" charset="0"/>
              </a:rPr>
              <a:t>s Students required form: </a:t>
            </a:r>
          </a:p>
          <a:p>
            <a:pPr lvl="2" eaLnBrk="1" hangingPunct="1">
              <a:lnSpc>
                <a:spcPct val="80000"/>
              </a:lnSpc>
              <a:buClr>
                <a:srgbClr val="95B3D7"/>
              </a:buClr>
              <a:buFont typeface="Wingdings" charset="0"/>
              <a:buChar char="§"/>
            </a:pPr>
            <a:r>
              <a:rPr kumimoji="1" lang="en-US" sz="1900" dirty="0">
                <a:solidFill>
                  <a:srgbClr val="1F497D"/>
                </a:solidFill>
                <a:latin typeface="Candara" charset="0"/>
                <a:ea typeface="ＭＳ Ｐゴシック" charset="0"/>
                <a:cs typeface="American Typewriter" charset="0"/>
              </a:rPr>
              <a:t>Final Defense Master’s (if a final defense is required by your program)</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The final defense must be completed by the final filing deadline.</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Signature Approval Page for the document and Final Defense form are two separate requirements (2 separate forms).</a:t>
            </a:r>
          </a:p>
          <a:p>
            <a:pPr eaLnBrk="1" hangingPunct="1">
              <a:lnSpc>
                <a:spcPct val="80000"/>
              </a:lnSpc>
              <a:buClr>
                <a:srgbClr val="95B3D7"/>
              </a:buClr>
              <a:buFont typeface="Wingdings" charset="0"/>
              <a:buNone/>
            </a:pPr>
            <a:endParaRPr kumimoji="1" lang="en-US" sz="2600" dirty="0">
              <a:latin typeface="Candara" charset="0"/>
              <a:ea typeface="ＭＳ Ｐゴシック" charset="0"/>
              <a:cs typeface="ＭＳ Ｐゴシック" charset="0"/>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228600" y="1447800"/>
            <a:ext cx="8763000" cy="5257800"/>
          </a:xfrm>
        </p:spPr>
        <p:txBody>
          <a:bodyPr lIns="92075" tIns="46038" rIns="92075" bIns="46038">
            <a:normAutofit/>
          </a:bodyPr>
          <a:lstStyle/>
          <a:p>
            <a:pPr marL="273050" indent="-273050" eaLnBrk="1" hangingPunct="1">
              <a:lnSpc>
                <a:spcPct val="90000"/>
              </a:lnSpc>
              <a:buClr>
                <a:srgbClr val="95B3D7"/>
              </a:buClr>
              <a:buFont typeface="Candara" charset="0"/>
              <a:buNone/>
            </a:pPr>
            <a:r>
              <a:rPr kumimoji="1" lang="en-US" sz="2100" b="1" dirty="0">
                <a:solidFill>
                  <a:srgbClr val="1F497D"/>
                </a:solidFill>
                <a:latin typeface="Candara" charset="0"/>
                <a:ea typeface="ＭＳ Ｐゴシック" charset="0"/>
                <a:cs typeface="American Typewriter" charset="0"/>
              </a:rPr>
              <a:t>Acknowledgement of Previously Published Materials</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Articles authored by you that have been </a:t>
            </a:r>
            <a:r>
              <a:rPr kumimoji="1" lang="en-US" sz="1800" i="1" dirty="0">
                <a:solidFill>
                  <a:srgbClr val="1F497D"/>
                </a:solidFill>
                <a:latin typeface="Candara" charset="0"/>
                <a:ea typeface="ＭＳ Ｐゴシック" charset="0"/>
                <a:cs typeface="American Typewriter" charset="0"/>
              </a:rPr>
              <a:t>accepted</a:t>
            </a:r>
            <a:r>
              <a:rPr kumimoji="1" lang="en-US" sz="1800" dirty="0">
                <a:solidFill>
                  <a:srgbClr val="1F497D"/>
                </a:solidFill>
                <a:latin typeface="Candara" charset="0"/>
                <a:ea typeface="ＭＳ Ｐゴシック" charset="0"/>
                <a:cs typeface="American Typewriter" charset="0"/>
              </a:rPr>
              <a:t> for publication or previously </a:t>
            </a:r>
            <a:r>
              <a:rPr kumimoji="1" lang="en-US" sz="1800" i="1" dirty="0">
                <a:solidFill>
                  <a:srgbClr val="1F497D"/>
                </a:solidFill>
                <a:latin typeface="Candara" charset="0"/>
                <a:ea typeface="ＭＳ Ｐゴシック" charset="0"/>
                <a:cs typeface="American Typewriter" charset="0"/>
              </a:rPr>
              <a:t>published</a:t>
            </a:r>
            <a:r>
              <a:rPr kumimoji="1" lang="en-US" sz="1800" dirty="0">
                <a:solidFill>
                  <a:srgbClr val="1F497D"/>
                </a:solidFill>
                <a:latin typeface="Candara" charset="0"/>
                <a:ea typeface="ＭＳ Ｐゴシック" charset="0"/>
                <a:cs typeface="American Typewriter" charset="0"/>
              </a:rPr>
              <a:t> at the time of filing, must submit the acknowledgement petition</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This petition is used to verify your advisor knows and agrees to what will be included in your document.</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You are not required to submit permission from the journal to the Graduate Division.</a:t>
            </a:r>
          </a:p>
          <a:p>
            <a:pPr marL="273050" indent="-273050" eaLnBrk="1" hangingPunct="1">
              <a:lnSpc>
                <a:spcPct val="90000"/>
              </a:lnSpc>
              <a:buClr>
                <a:schemeClr val="bg2"/>
              </a:buClr>
              <a:buFont typeface="Candara" charset="0"/>
              <a:buNone/>
            </a:pPr>
            <a:r>
              <a:rPr kumimoji="1" lang="en-US" sz="2100" b="1" dirty="0">
                <a:solidFill>
                  <a:srgbClr val="1F497D"/>
                </a:solidFill>
                <a:latin typeface="Candara" charset="0"/>
                <a:ea typeface="ＭＳ Ｐゴシック" charset="0"/>
                <a:cs typeface="American Typewriter" charset="0"/>
              </a:rPr>
              <a:t>Copyright Permission (in ProQuest ETD site)</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Permission you have received from the copyright holder to include their work in your document.</a:t>
            </a:r>
          </a:p>
          <a:p>
            <a:pPr marL="273050" indent="-273050" eaLnBrk="1" hangingPunct="1">
              <a:lnSpc>
                <a:spcPct val="90000"/>
              </a:lnSpc>
              <a:buClr>
                <a:srgbClr val="95B3D7"/>
              </a:buClr>
              <a:buNone/>
            </a:pPr>
            <a:r>
              <a:rPr kumimoji="1" lang="en-US" sz="2100" b="1" dirty="0">
                <a:solidFill>
                  <a:srgbClr val="1F497D"/>
                </a:solidFill>
                <a:latin typeface="Candara" charset="0"/>
                <a:ea typeface="ＭＳ Ｐゴシック" charset="0"/>
                <a:cs typeface="American Typewriter" charset="0"/>
              </a:rPr>
              <a:t>Visit </a:t>
            </a:r>
            <a:r>
              <a:rPr kumimoji="1" lang="en-US" sz="2100" b="1" dirty="0">
                <a:solidFill>
                  <a:srgbClr val="1F497D"/>
                </a:solidFill>
                <a:latin typeface="Candara" charset="0"/>
                <a:ea typeface="ＭＳ Ｐゴシック" charset="0"/>
                <a:cs typeface="American Typewriter" charset="0"/>
                <a:hlinkClick r:id="rId3"/>
              </a:rPr>
              <a:t>https://graduate.ucr.edu/copyright-and-fair-use-resources</a:t>
            </a:r>
            <a:r>
              <a:rPr kumimoji="1" lang="en-US" sz="2100" b="1" dirty="0">
                <a:solidFill>
                  <a:srgbClr val="1F497D"/>
                </a:solidFill>
                <a:latin typeface="Candara" charset="0"/>
                <a:ea typeface="ＭＳ Ｐゴシック" charset="0"/>
                <a:cs typeface="American Typewriter" charset="0"/>
              </a:rPr>
              <a:t> for additional resources and information.</a:t>
            </a:r>
            <a:endParaRPr kumimoji="1" lang="en-US" sz="2100" dirty="0">
              <a:solidFill>
                <a:srgbClr val="1F497D"/>
              </a:solidFill>
              <a:latin typeface="Candara" charset="0"/>
              <a:ea typeface="ＭＳ Ｐゴシック" charset="0"/>
              <a:cs typeface="American Typewriter" charset="0"/>
              <a:hlinkClick r:id="rId4"/>
            </a:endParaRPr>
          </a:p>
        </p:txBody>
      </p:sp>
      <p:sp>
        <p:nvSpPr>
          <p:cNvPr id="4" name="TextBox 3"/>
          <p:cNvSpPr txBox="1"/>
          <p:nvPr/>
        </p:nvSpPr>
        <p:spPr>
          <a:xfrm>
            <a:off x="0" y="152400"/>
            <a:ext cx="9144000" cy="1077913"/>
          </a:xfrm>
          <a:prstGeom prst="rect">
            <a:avLst/>
          </a:prstGeom>
          <a:noFill/>
        </p:spPr>
        <p:txBody>
          <a:bodyPr>
            <a:spAutoFit/>
          </a:bodyPr>
          <a:lstStyle/>
          <a:p>
            <a:pPr algn="ctr">
              <a:defRPr/>
            </a:pPr>
            <a:r>
              <a:rPr lang="en-US" sz="3200" b="1" dirty="0">
                <a:latin typeface="+mn-lt"/>
                <a:ea typeface="+mn-ea"/>
                <a:cs typeface="+mn-cs"/>
              </a:rPr>
              <a:t>Acknowledgement of Previously Published Materials vs. Copyright Permission</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 y="0"/>
            <a:ext cx="9144000" cy="1412875"/>
          </a:xfrm>
        </p:spPr>
        <p:txBody>
          <a:bodyPr/>
          <a:lstStyle/>
          <a:p>
            <a:r>
              <a:rPr lang="en-US" sz="4800">
                <a:latin typeface="Candara" charset="0"/>
                <a:ea typeface="ＭＳ Ｐゴシック" charset="0"/>
                <a:cs typeface="ＭＳ Ｐゴシック" charset="0"/>
              </a:rPr>
              <a:t>Where Does the Document Go?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9380087"/>
              </p:ext>
            </p:extLst>
          </p:nvPr>
        </p:nvGraphicFramePr>
        <p:xfrm>
          <a:off x="152400" y="1752600"/>
          <a:ext cx="8839200"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304800"/>
            <a:ext cx="9144000" cy="1412875"/>
          </a:xfrm>
        </p:spPr>
        <p:txBody>
          <a:bodyPr/>
          <a:lstStyle/>
          <a:p>
            <a:r>
              <a:rPr lang="en-US" b="1" dirty="0">
                <a:latin typeface="Candara" charset="0"/>
                <a:ea typeface="ＭＳ Ｐゴシック" charset="0"/>
                <a:cs typeface="ＭＳ Ｐゴシック" charset="0"/>
              </a:rPr>
              <a:t>ProQuest ETD Website FAQs</a:t>
            </a:r>
          </a:p>
        </p:txBody>
      </p:sp>
      <p:sp>
        <p:nvSpPr>
          <p:cNvPr id="4" name="TextBox 3"/>
          <p:cNvSpPr txBox="1"/>
          <p:nvPr/>
        </p:nvSpPr>
        <p:spPr>
          <a:xfrm>
            <a:off x="609600" y="655062"/>
            <a:ext cx="8305800" cy="584775"/>
          </a:xfrm>
          <a:prstGeom prst="rect">
            <a:avLst/>
          </a:prstGeom>
          <a:noFill/>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sz="3200" dirty="0">
                <a:latin typeface="Candara" charset="0"/>
                <a:hlinkClick r:id="rId3"/>
              </a:rPr>
              <a:t>https://</a:t>
            </a:r>
            <a:r>
              <a:rPr lang="en-US" sz="3200" dirty="0" err="1">
                <a:latin typeface="Candara" charset="0"/>
                <a:hlinkClick r:id="rId3"/>
              </a:rPr>
              <a:t>graduate.ucr.edu</a:t>
            </a:r>
            <a:r>
              <a:rPr lang="en-US" sz="3200" dirty="0">
                <a:latin typeface="Candara" charset="0"/>
                <a:hlinkClick r:id="rId3"/>
              </a:rPr>
              <a:t>/</a:t>
            </a:r>
            <a:r>
              <a:rPr lang="en-US" sz="3200" dirty="0" err="1">
                <a:latin typeface="Candara" charset="0"/>
                <a:hlinkClick r:id="rId3"/>
              </a:rPr>
              <a:t>proquest-etd-faqs</a:t>
            </a:r>
            <a:endParaRPr lang="en-US" sz="3200" dirty="0">
              <a:latin typeface="Candara" charset="0"/>
            </a:endParaRPr>
          </a:p>
        </p:txBody>
      </p:sp>
      <p:sp>
        <p:nvSpPr>
          <p:cNvPr id="62468" name="TextBox 4"/>
          <p:cNvSpPr txBox="1">
            <a:spLocks noChangeArrowheads="1"/>
          </p:cNvSpPr>
          <p:nvPr/>
        </p:nvSpPr>
        <p:spPr bwMode="auto">
          <a:xfrm>
            <a:off x="228600" y="1371600"/>
            <a:ext cx="8763000" cy="601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spcAft>
                <a:spcPts val="600"/>
              </a:spcAft>
              <a:buFont typeface="Arial" charset="0"/>
              <a:buChar char="•"/>
            </a:pPr>
            <a:r>
              <a:rPr lang="en-US" sz="1500" u="sng" dirty="0">
                <a:solidFill>
                  <a:schemeClr val="bg2"/>
                </a:solidFill>
                <a:latin typeface="Candara" charset="0"/>
              </a:rPr>
              <a:t>ETD</a:t>
            </a:r>
            <a:r>
              <a:rPr lang="en-US" sz="1500" dirty="0">
                <a:solidFill>
                  <a:schemeClr val="bg2"/>
                </a:solidFill>
                <a:latin typeface="Candara" charset="0"/>
              </a:rPr>
              <a:t> stands for </a:t>
            </a:r>
            <a:r>
              <a:rPr lang="ja-JP" altLang="en-US" sz="1500" dirty="0">
                <a:solidFill>
                  <a:schemeClr val="bg2"/>
                </a:solidFill>
                <a:latin typeface="Candara" charset="0"/>
              </a:rPr>
              <a:t>“</a:t>
            </a:r>
            <a:r>
              <a:rPr lang="en-US" sz="1500" dirty="0">
                <a:solidFill>
                  <a:schemeClr val="bg2"/>
                </a:solidFill>
                <a:latin typeface="Candara" charset="0"/>
              </a:rPr>
              <a:t>Electronic Theses and Dissertations</a:t>
            </a:r>
            <a:r>
              <a:rPr lang="ja-JP" altLang="en-US" sz="1500" dirty="0">
                <a:solidFill>
                  <a:schemeClr val="bg2"/>
                </a:solidFill>
                <a:latin typeface="Candara" charset="0"/>
              </a:rPr>
              <a:t>”</a:t>
            </a:r>
            <a:endParaRPr lang="en-US" sz="1500" dirty="0">
              <a:solidFill>
                <a:schemeClr val="bg2"/>
              </a:solidFill>
              <a:latin typeface="Candara" charset="0"/>
            </a:endParaRPr>
          </a:p>
          <a:p>
            <a:pPr>
              <a:spcAft>
                <a:spcPts val="600"/>
              </a:spcAft>
              <a:buFont typeface="Arial" charset="0"/>
              <a:buChar char="•"/>
            </a:pPr>
            <a:r>
              <a:rPr lang="en-US" sz="1500" u="sng" dirty="0">
                <a:solidFill>
                  <a:schemeClr val="bg2"/>
                </a:solidFill>
                <a:latin typeface="Candara" charset="0"/>
              </a:rPr>
              <a:t>Publishing Options </a:t>
            </a:r>
            <a:r>
              <a:rPr lang="en-US" sz="1500" dirty="0">
                <a:solidFill>
                  <a:schemeClr val="bg2"/>
                </a:solidFill>
                <a:latin typeface="Candara" charset="0"/>
              </a:rPr>
              <a:t>– Traditional (free) vs. Open Access ($), your choice to make</a:t>
            </a:r>
          </a:p>
          <a:p>
            <a:pPr>
              <a:spcAft>
                <a:spcPts val="600"/>
              </a:spcAft>
              <a:buFont typeface="Arial" charset="0"/>
              <a:buChar char="•"/>
            </a:pPr>
            <a:r>
              <a:rPr lang="en-US" sz="1500" u="sng" dirty="0">
                <a:solidFill>
                  <a:schemeClr val="bg2"/>
                </a:solidFill>
                <a:latin typeface="Candara" charset="0"/>
              </a:rPr>
              <a:t>Delayed Release </a:t>
            </a:r>
            <a:r>
              <a:rPr lang="en-US" sz="1500" dirty="0">
                <a:solidFill>
                  <a:schemeClr val="bg2"/>
                </a:solidFill>
                <a:latin typeface="Candara" charset="0"/>
              </a:rPr>
              <a:t>– you decide the time period, if any.  Requests between 3 and  5 years, put a </a:t>
            </a:r>
            <a:r>
              <a:rPr lang="ja-JP" altLang="en-US" sz="1500" dirty="0">
                <a:solidFill>
                  <a:schemeClr val="bg2"/>
                </a:solidFill>
                <a:latin typeface="Candara" charset="0"/>
              </a:rPr>
              <a:t>“</a:t>
            </a:r>
            <a:r>
              <a:rPr lang="en-US" sz="1500" dirty="0">
                <a:solidFill>
                  <a:schemeClr val="bg2"/>
                </a:solidFill>
                <a:latin typeface="Candara" charset="0"/>
              </a:rPr>
              <a:t>note to administrator</a:t>
            </a:r>
            <a:r>
              <a:rPr lang="ja-JP" altLang="en-US" sz="1500" dirty="0">
                <a:solidFill>
                  <a:schemeClr val="bg2"/>
                </a:solidFill>
                <a:latin typeface="Candara" charset="0"/>
              </a:rPr>
              <a:t>”</a:t>
            </a:r>
            <a:r>
              <a:rPr lang="en-US" sz="1500" dirty="0">
                <a:solidFill>
                  <a:schemeClr val="bg2"/>
                </a:solidFill>
                <a:latin typeface="Candara" charset="0"/>
              </a:rPr>
              <a:t>.  All requests over 2 years are reviewed on a case-by-case basis.</a:t>
            </a:r>
          </a:p>
          <a:p>
            <a:pPr>
              <a:spcAft>
                <a:spcPts val="600"/>
              </a:spcAft>
              <a:buFont typeface="Arial" charset="0"/>
              <a:buChar char="•"/>
            </a:pPr>
            <a:r>
              <a:rPr lang="en-US" sz="1500" u="sng" dirty="0">
                <a:solidFill>
                  <a:schemeClr val="bg2"/>
                </a:solidFill>
                <a:latin typeface="Candara" charset="0"/>
              </a:rPr>
              <a:t>IR Publishing Options </a:t>
            </a:r>
            <a:r>
              <a:rPr lang="en-US" sz="1500" dirty="0">
                <a:solidFill>
                  <a:schemeClr val="bg2"/>
                </a:solidFill>
                <a:latin typeface="Candara" charset="0"/>
              </a:rPr>
              <a:t>– Delay here should match PQ delayed release</a:t>
            </a:r>
          </a:p>
          <a:p>
            <a:pPr>
              <a:spcAft>
                <a:spcPts val="600"/>
              </a:spcAft>
              <a:buFont typeface="Arial" charset="0"/>
              <a:buChar char="•"/>
            </a:pPr>
            <a:r>
              <a:rPr lang="en-US" sz="1500" u="sng" dirty="0">
                <a:solidFill>
                  <a:schemeClr val="bg2"/>
                </a:solidFill>
                <a:latin typeface="Candara" charset="0"/>
              </a:rPr>
              <a:t>University Agreement </a:t>
            </a:r>
            <a:r>
              <a:rPr lang="en-US" sz="1500" dirty="0">
                <a:solidFill>
                  <a:schemeClr val="bg2"/>
                </a:solidFill>
                <a:latin typeface="Candara" charset="0"/>
              </a:rPr>
              <a:t>– info regarding what happens to your document after submission</a:t>
            </a:r>
          </a:p>
          <a:p>
            <a:pPr>
              <a:spcAft>
                <a:spcPts val="600"/>
              </a:spcAft>
              <a:buFont typeface="Arial" charset="0"/>
              <a:buChar char="•"/>
            </a:pPr>
            <a:r>
              <a:rPr lang="en-US" sz="1500" u="sng" dirty="0">
                <a:solidFill>
                  <a:schemeClr val="bg2"/>
                </a:solidFill>
                <a:latin typeface="Candara" charset="0"/>
              </a:rPr>
              <a:t>Creative Commons </a:t>
            </a:r>
            <a:r>
              <a:rPr lang="en-US" sz="1500" dirty="0">
                <a:solidFill>
                  <a:schemeClr val="bg2"/>
                </a:solidFill>
                <a:latin typeface="Candara" charset="0"/>
              </a:rPr>
              <a:t>(optional) – you decide whether or not to apply a Creative Commons License to the Library and </a:t>
            </a:r>
            <a:r>
              <a:rPr lang="en-US" sz="1500" dirty="0" err="1">
                <a:solidFill>
                  <a:schemeClr val="bg2"/>
                </a:solidFill>
                <a:latin typeface="Candara" charset="0"/>
              </a:rPr>
              <a:t>eScholarship</a:t>
            </a:r>
            <a:r>
              <a:rPr lang="en-US" sz="1500" dirty="0">
                <a:solidFill>
                  <a:schemeClr val="bg2"/>
                </a:solidFill>
                <a:latin typeface="Candara" charset="0"/>
              </a:rPr>
              <a:t> copy of your document. This is useful for authors who want to make it easy for their work to be shared and built upon.</a:t>
            </a:r>
          </a:p>
          <a:p>
            <a:pPr>
              <a:spcAft>
                <a:spcPts val="600"/>
              </a:spcAft>
              <a:buFont typeface="Arial" charset="0"/>
              <a:buChar char="•"/>
            </a:pPr>
            <a:r>
              <a:rPr lang="en-US" sz="1500" u="sng" dirty="0">
                <a:solidFill>
                  <a:schemeClr val="bg2"/>
                </a:solidFill>
                <a:latin typeface="Candara" charset="0"/>
              </a:rPr>
              <a:t>Copyright Permissions </a:t>
            </a:r>
            <a:r>
              <a:rPr lang="en-US" sz="1500" dirty="0">
                <a:solidFill>
                  <a:schemeClr val="bg2"/>
                </a:solidFill>
                <a:latin typeface="Candara" charset="0"/>
              </a:rPr>
              <a:t>– for work in the document that you don’t hold copyright for</a:t>
            </a:r>
          </a:p>
          <a:p>
            <a:pPr>
              <a:spcAft>
                <a:spcPts val="600"/>
              </a:spcAft>
              <a:buFont typeface="Arial" charset="0"/>
              <a:buChar char="•"/>
            </a:pPr>
            <a:r>
              <a:rPr lang="en-US" sz="1500" u="sng" dirty="0">
                <a:solidFill>
                  <a:schemeClr val="bg2"/>
                </a:solidFill>
                <a:latin typeface="Candara" charset="0"/>
              </a:rPr>
              <a:t>Administrative Documents </a:t>
            </a:r>
            <a:r>
              <a:rPr lang="en-US" sz="1500" dirty="0">
                <a:solidFill>
                  <a:schemeClr val="bg2"/>
                </a:solidFill>
                <a:latin typeface="Candara" charset="0"/>
              </a:rPr>
              <a:t>– upload the Acknowledgement of Previous Published Material, for your previously published work. This form can also be submitted hard copy.</a:t>
            </a:r>
          </a:p>
          <a:p>
            <a:pPr>
              <a:spcAft>
                <a:spcPts val="600"/>
              </a:spcAft>
              <a:buFont typeface="Arial" charset="0"/>
              <a:buChar char="•"/>
            </a:pPr>
            <a:r>
              <a:rPr lang="en-US" sz="1500" u="sng" dirty="0">
                <a:solidFill>
                  <a:schemeClr val="bg2"/>
                </a:solidFill>
                <a:latin typeface="Candara" charset="0"/>
              </a:rPr>
              <a:t>Additional Copyright </a:t>
            </a:r>
            <a:r>
              <a:rPr lang="en-US" sz="1500" dirty="0">
                <a:solidFill>
                  <a:schemeClr val="bg2"/>
                </a:solidFill>
                <a:latin typeface="Candara" charset="0"/>
              </a:rPr>
              <a:t>(optional) – registering with the Library of Congress ($)</a:t>
            </a:r>
          </a:p>
          <a:p>
            <a:pPr>
              <a:spcAft>
                <a:spcPts val="600"/>
              </a:spcAft>
              <a:buFont typeface="Arial" charset="0"/>
              <a:buChar char="•"/>
            </a:pPr>
            <a:r>
              <a:rPr lang="en-US" sz="1500" dirty="0">
                <a:solidFill>
                  <a:schemeClr val="bg2"/>
                </a:solidFill>
                <a:latin typeface="Candara" charset="0"/>
              </a:rPr>
              <a:t>Ordering </a:t>
            </a:r>
            <a:r>
              <a:rPr lang="en-US" sz="1500" u="sng" dirty="0">
                <a:solidFill>
                  <a:schemeClr val="bg2"/>
                </a:solidFill>
                <a:latin typeface="Candara" charset="0"/>
              </a:rPr>
              <a:t>Bound Copies </a:t>
            </a:r>
            <a:r>
              <a:rPr lang="en-US" sz="1500" dirty="0">
                <a:solidFill>
                  <a:schemeClr val="bg2"/>
                </a:solidFill>
                <a:latin typeface="Candara" charset="0"/>
              </a:rPr>
              <a:t>from </a:t>
            </a:r>
            <a:r>
              <a:rPr lang="en-US" sz="1500" dirty="0" err="1">
                <a:solidFill>
                  <a:schemeClr val="bg2"/>
                </a:solidFill>
                <a:latin typeface="Candara" charset="0"/>
              </a:rPr>
              <a:t>ProQuest</a:t>
            </a:r>
            <a:r>
              <a:rPr lang="en-US" sz="1500" dirty="0">
                <a:solidFill>
                  <a:schemeClr val="bg2"/>
                </a:solidFill>
                <a:latin typeface="Candara" charset="0"/>
              </a:rPr>
              <a:t> (optional) – you can order bound copies from anywhere.  The </a:t>
            </a:r>
            <a:r>
              <a:rPr lang="ja-JP" altLang="en-US" sz="1500" dirty="0">
                <a:solidFill>
                  <a:schemeClr val="bg2"/>
                </a:solidFill>
                <a:latin typeface="Candara" charset="0"/>
              </a:rPr>
              <a:t>“</a:t>
            </a:r>
            <a:r>
              <a:rPr lang="en-US" sz="1500" dirty="0">
                <a:solidFill>
                  <a:schemeClr val="bg2"/>
                </a:solidFill>
                <a:latin typeface="Candara" charset="0"/>
              </a:rPr>
              <a:t>free library</a:t>
            </a:r>
            <a:r>
              <a:rPr lang="ja-JP" altLang="en-US" sz="1500" dirty="0">
                <a:solidFill>
                  <a:schemeClr val="bg2"/>
                </a:solidFill>
                <a:latin typeface="Candara" charset="0"/>
              </a:rPr>
              <a:t>”</a:t>
            </a:r>
            <a:r>
              <a:rPr lang="en-US" sz="1500" dirty="0">
                <a:solidFill>
                  <a:schemeClr val="bg2"/>
                </a:solidFill>
                <a:latin typeface="Candara" charset="0"/>
              </a:rPr>
              <a:t> copy listed on this page will not be sent to you. ($)</a:t>
            </a:r>
          </a:p>
          <a:p>
            <a:pPr>
              <a:spcAft>
                <a:spcPts val="600"/>
              </a:spcAft>
              <a:buFont typeface="Arial" charset="0"/>
              <a:buChar char="•"/>
            </a:pPr>
            <a:r>
              <a:rPr lang="en-US" sz="1500" u="sng" dirty="0">
                <a:solidFill>
                  <a:schemeClr val="bg2"/>
                </a:solidFill>
                <a:latin typeface="Candara" charset="0"/>
              </a:rPr>
              <a:t>SUBMIT</a:t>
            </a:r>
            <a:r>
              <a:rPr lang="en-US" sz="1500" dirty="0">
                <a:solidFill>
                  <a:schemeClr val="bg2"/>
                </a:solidFill>
                <a:latin typeface="Candara" charset="0"/>
              </a:rPr>
              <a:t> – you must complete this step each time the </a:t>
            </a:r>
            <a:r>
              <a:rPr lang="en-US" sz="1500" dirty="0" err="1">
                <a:solidFill>
                  <a:schemeClr val="bg2"/>
                </a:solidFill>
                <a:latin typeface="Candara" charset="0"/>
              </a:rPr>
              <a:t>pdf</a:t>
            </a:r>
            <a:r>
              <a:rPr lang="en-US" sz="1500" dirty="0">
                <a:solidFill>
                  <a:schemeClr val="bg2"/>
                </a:solidFill>
                <a:latin typeface="Candara" charset="0"/>
              </a:rPr>
              <a:t> is updated.  Submitting WILL NOT send your document to </a:t>
            </a:r>
            <a:r>
              <a:rPr lang="en-US" sz="1500" dirty="0" err="1">
                <a:solidFill>
                  <a:schemeClr val="bg2"/>
                </a:solidFill>
                <a:latin typeface="Candara" charset="0"/>
              </a:rPr>
              <a:t>ProQuest</a:t>
            </a:r>
            <a:r>
              <a:rPr lang="en-US" sz="1500" dirty="0">
                <a:solidFill>
                  <a:schemeClr val="bg2"/>
                </a:solidFill>
                <a:latin typeface="Candara" charset="0"/>
              </a:rPr>
              <a:t>, only to Graduate Academic Affairs.</a:t>
            </a:r>
          </a:p>
          <a:p>
            <a:pPr>
              <a:spcAft>
                <a:spcPts val="600"/>
              </a:spcAft>
              <a:buFont typeface="Arial" charset="0"/>
              <a:buChar char="•"/>
            </a:pPr>
            <a:r>
              <a:rPr lang="en-US" sz="1500" dirty="0">
                <a:solidFill>
                  <a:schemeClr val="bg2"/>
                </a:solidFill>
                <a:latin typeface="Candara" charset="0"/>
              </a:rPr>
              <a:t>After making your initial choices, you </a:t>
            </a:r>
            <a:r>
              <a:rPr lang="en-US" sz="1500" u="sng" dirty="0">
                <a:solidFill>
                  <a:schemeClr val="bg2"/>
                </a:solidFill>
                <a:latin typeface="Candara" charset="0"/>
              </a:rPr>
              <a:t>will not </a:t>
            </a:r>
            <a:r>
              <a:rPr lang="en-US" sz="1500" dirty="0">
                <a:solidFill>
                  <a:schemeClr val="bg2"/>
                </a:solidFill>
                <a:latin typeface="Candara" charset="0"/>
              </a:rPr>
              <a:t>be able to change publishing options or copy orders. You will be able to upload a new </a:t>
            </a:r>
            <a:r>
              <a:rPr lang="en-US" sz="1500" dirty="0" err="1">
                <a:solidFill>
                  <a:schemeClr val="bg2"/>
                </a:solidFill>
                <a:latin typeface="Candara" charset="0"/>
              </a:rPr>
              <a:t>pdf</a:t>
            </a:r>
            <a:r>
              <a:rPr lang="en-US" sz="1500" dirty="0">
                <a:solidFill>
                  <a:schemeClr val="bg2"/>
                </a:solidFill>
                <a:latin typeface="Candara" charset="0"/>
              </a:rPr>
              <a:t>.  Changes to the other options can be made only by withdrawing the entire submission and beginning again</a:t>
            </a:r>
            <a:r>
              <a:rPr lang="en-US" sz="1600" dirty="0">
                <a:solidFill>
                  <a:schemeClr val="bg2"/>
                </a:solidFill>
                <a:latin typeface="Candara" charset="0"/>
              </a:rPr>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b="1">
                <a:latin typeface="Candara" charset="0"/>
                <a:ea typeface="ＭＳ Ｐゴシック" charset="0"/>
                <a:cs typeface="ＭＳ Ｐゴシック" charset="0"/>
              </a:rPr>
              <a:t>General Resources</a:t>
            </a:r>
          </a:p>
        </p:txBody>
      </p:sp>
      <p:sp>
        <p:nvSpPr>
          <p:cNvPr id="3" name="Content Placeholder 2"/>
          <p:cNvSpPr>
            <a:spLocks noGrp="1"/>
          </p:cNvSpPr>
          <p:nvPr>
            <p:ph idx="1"/>
          </p:nvPr>
        </p:nvSpPr>
        <p:spPr>
          <a:xfrm>
            <a:off x="0" y="1452563"/>
            <a:ext cx="9144000" cy="5365749"/>
          </a:xfrm>
        </p:spPr>
        <p:txBody>
          <a:bodyPr>
            <a:noAutofit/>
          </a:bodyPr>
          <a:lstStyle/>
          <a:p>
            <a:pPr lvl="1" indent="-182563" eaLnBrk="1" hangingPunct="1">
              <a:lnSpc>
                <a:spcPct val="90000"/>
              </a:lnSpc>
              <a:spcAft>
                <a:spcPts val="600"/>
              </a:spcAft>
              <a:buClr>
                <a:srgbClr val="4471A6"/>
              </a:buClr>
            </a:pPr>
            <a:r>
              <a:rPr kumimoji="1" lang="en-US" sz="3200" b="1" dirty="0" err="1">
                <a:solidFill>
                  <a:srgbClr val="1F497D"/>
                </a:solidFill>
                <a:latin typeface="Candara" charset="0"/>
                <a:ea typeface="ＭＳ Ｐゴシック" charset="0"/>
                <a:cs typeface="American Typewriter" charset="0"/>
              </a:rPr>
              <a:t>GradSuccess</a:t>
            </a:r>
            <a:r>
              <a:rPr kumimoji="1" lang="en-US" sz="3200" b="1" dirty="0">
                <a:solidFill>
                  <a:srgbClr val="1F497D"/>
                </a:solidFill>
                <a:latin typeface="Candara" charset="0"/>
                <a:ea typeface="ＭＳ Ｐゴシック" charset="0"/>
                <a:cs typeface="American Typewriter" charset="0"/>
              </a:rPr>
              <a:t> - </a:t>
            </a:r>
            <a:r>
              <a:rPr kumimoji="1" lang="en-US" sz="3200" b="1" dirty="0">
                <a:solidFill>
                  <a:srgbClr val="1F497D"/>
                </a:solidFill>
                <a:latin typeface="Candara" charset="0"/>
                <a:ea typeface="ＭＳ Ｐゴシック" charset="0"/>
                <a:cs typeface="American Typewriter" charset="0"/>
                <a:hlinkClick r:id="rId3"/>
              </a:rPr>
              <a:t>graduate.ucr.edu/gradsuccess</a:t>
            </a:r>
            <a:r>
              <a:rPr kumimoji="1" lang="en-US" sz="3200" b="1" dirty="0">
                <a:solidFill>
                  <a:srgbClr val="1F497D"/>
                </a:solidFill>
                <a:latin typeface="Candara" charset="0"/>
                <a:ea typeface="ＭＳ Ｐゴシック" charset="0"/>
                <a:cs typeface="American Typewriter" charset="0"/>
              </a:rPr>
              <a:t> </a:t>
            </a:r>
            <a:br>
              <a:rPr kumimoji="1" lang="en-US" sz="3200" dirty="0">
                <a:solidFill>
                  <a:srgbClr val="1F497D"/>
                </a:solidFill>
                <a:latin typeface="Candara" charset="0"/>
                <a:ea typeface="ＭＳ Ｐゴシック" charset="0"/>
                <a:cs typeface="American Typewriter" charset="0"/>
              </a:rPr>
            </a:br>
            <a:r>
              <a:rPr kumimoji="1" lang="en-US" sz="3200" dirty="0">
                <a:solidFill>
                  <a:srgbClr val="1F497D"/>
                </a:solidFill>
                <a:latin typeface="Candara" charset="0"/>
                <a:ea typeface="ＭＳ Ｐゴシック" charset="0"/>
                <a:cs typeface="American Typewriter" charset="0"/>
              </a:rPr>
              <a:t>	</a:t>
            </a:r>
            <a:r>
              <a:rPr kumimoji="1" lang="en-US" sz="2400" dirty="0">
                <a:solidFill>
                  <a:srgbClr val="1F497D"/>
                </a:solidFill>
                <a:latin typeface="Candara" charset="0"/>
                <a:ea typeface="ＭＳ Ｐゴシック" charset="0"/>
                <a:cs typeface="American Typewriter" charset="0"/>
              </a:rPr>
              <a:t>Graduate Writing Resource Center: </a:t>
            </a:r>
            <a:r>
              <a:rPr kumimoji="1" lang="en-US" sz="2400" dirty="0">
                <a:solidFill>
                  <a:srgbClr val="1F497D"/>
                </a:solidFill>
                <a:latin typeface="Candara" charset="0"/>
                <a:ea typeface="ＭＳ Ｐゴシック" charset="0"/>
                <a:cs typeface="American Typewriter" charset="0"/>
                <a:hlinkClick r:id="rId4"/>
              </a:rPr>
              <a:t>gwrc.ucr.edu</a:t>
            </a:r>
            <a:br>
              <a:rPr kumimoji="1" lang="en-US" sz="3200" dirty="0">
                <a:solidFill>
                  <a:srgbClr val="1F497D"/>
                </a:solidFill>
                <a:latin typeface="Candara" charset="0"/>
                <a:ea typeface="ＭＳ Ｐゴシック" charset="0"/>
                <a:cs typeface="American Typewriter" charset="0"/>
              </a:rPr>
            </a:br>
            <a:endParaRPr kumimoji="1" lang="en-US" sz="1800" dirty="0">
              <a:solidFill>
                <a:srgbClr val="1F497D"/>
              </a:solidFill>
              <a:latin typeface="Candara" charset="0"/>
              <a:ea typeface="ＭＳ Ｐゴシック" charset="0"/>
              <a:cs typeface="American Typewriter" charset="0"/>
            </a:endParaRPr>
          </a:p>
          <a:p>
            <a:pPr lvl="1" indent="-182563" eaLnBrk="1" hangingPunct="1">
              <a:lnSpc>
                <a:spcPct val="90000"/>
              </a:lnSpc>
              <a:spcAft>
                <a:spcPts val="600"/>
              </a:spcAft>
              <a:buClr>
                <a:srgbClr val="4471A6"/>
              </a:buClr>
            </a:pPr>
            <a:r>
              <a:rPr kumimoji="1" lang="en-US" sz="3200" b="1" dirty="0">
                <a:solidFill>
                  <a:srgbClr val="1F497D"/>
                </a:solidFill>
                <a:latin typeface="Candara" charset="0"/>
                <a:ea typeface="ＭＳ Ｐゴシック" charset="0"/>
                <a:cs typeface="American Typewriter" charset="0"/>
              </a:rPr>
              <a:t>Counseling Center - </a:t>
            </a:r>
            <a:r>
              <a:rPr kumimoji="1" lang="en-US" sz="3200" dirty="0">
                <a:solidFill>
                  <a:srgbClr val="1F497D"/>
                </a:solidFill>
                <a:latin typeface="Candara" charset="0"/>
                <a:ea typeface="ＭＳ Ｐゴシック" charset="0"/>
                <a:cs typeface="American Typewriter" charset="0"/>
                <a:hlinkClick r:id="rId5"/>
              </a:rPr>
              <a:t>counseling.ucr.edu</a:t>
            </a:r>
            <a:r>
              <a:rPr kumimoji="1" lang="en-US" sz="3200" dirty="0">
                <a:solidFill>
                  <a:srgbClr val="1F497D"/>
                </a:solidFill>
                <a:latin typeface="Candara" charset="0"/>
                <a:ea typeface="ＭＳ Ｐゴシック" charset="0"/>
                <a:cs typeface="American Typewriter" charset="0"/>
              </a:rPr>
              <a:t>*</a:t>
            </a:r>
            <a:br>
              <a:rPr kumimoji="1" lang="en-US" sz="3200" dirty="0">
                <a:solidFill>
                  <a:srgbClr val="1F497D"/>
                </a:solidFill>
                <a:latin typeface="Candara" charset="0"/>
                <a:ea typeface="ＭＳ Ｐゴシック" charset="0"/>
                <a:cs typeface="American Typewriter" charset="0"/>
              </a:rPr>
            </a:br>
            <a:r>
              <a:rPr kumimoji="1" lang="en-US" sz="2400" dirty="0">
                <a:solidFill>
                  <a:srgbClr val="1F497D"/>
                </a:solidFill>
                <a:latin typeface="Candara" charset="0"/>
                <a:ea typeface="ＭＳ Ｐゴシック" charset="0"/>
                <a:cs typeface="American Typewriter" charset="0"/>
              </a:rPr>
              <a:t>	Grad Wellness Circles (with GSA)</a:t>
            </a:r>
            <a:br>
              <a:rPr kumimoji="1" lang="en-US" sz="2400" dirty="0">
                <a:solidFill>
                  <a:srgbClr val="1F497D"/>
                </a:solidFill>
                <a:latin typeface="Candara" charset="0"/>
                <a:ea typeface="ＭＳ Ｐゴシック" charset="0"/>
                <a:cs typeface="American Typewriter" charset="0"/>
              </a:rPr>
            </a:br>
            <a:r>
              <a:rPr kumimoji="1" lang="en-US" sz="2400" dirty="0">
                <a:solidFill>
                  <a:srgbClr val="1F497D"/>
                </a:solidFill>
                <a:latin typeface="Candara" charset="0"/>
                <a:ea typeface="ＭＳ Ｐゴシック" charset="0"/>
                <a:cs typeface="American Typewriter" charset="0"/>
              </a:rPr>
              <a:t>		Every third Thursday 6:30-8pm</a:t>
            </a:r>
            <a:br>
              <a:rPr kumimoji="1" lang="en-US" sz="2400" dirty="0">
                <a:solidFill>
                  <a:srgbClr val="1F497D"/>
                </a:solidFill>
                <a:latin typeface="Candara" charset="0"/>
                <a:ea typeface="ＭＳ Ｐゴシック" charset="0"/>
                <a:cs typeface="American Typewriter" charset="0"/>
              </a:rPr>
            </a:br>
            <a:r>
              <a:rPr kumimoji="1" lang="en-US" sz="2400" dirty="0">
                <a:solidFill>
                  <a:srgbClr val="1F497D"/>
                </a:solidFill>
                <a:latin typeface="Candara" charset="0"/>
                <a:ea typeface="ＭＳ Ｐゴシック" charset="0"/>
                <a:cs typeface="American Typewriter" charset="0"/>
              </a:rPr>
              <a:t>		</a:t>
            </a:r>
            <a:r>
              <a:rPr kumimoji="1" lang="en-US" sz="2400" i="1" dirty="0">
                <a:solidFill>
                  <a:srgbClr val="1F497D"/>
                </a:solidFill>
                <a:latin typeface="Candara" charset="0"/>
                <a:ea typeface="ＭＳ Ｐゴシック" charset="0"/>
                <a:cs typeface="American Typewriter" charset="0"/>
              </a:rPr>
              <a:t>Meeting ID: 922 7738 8205</a:t>
            </a:r>
            <a:br>
              <a:rPr kumimoji="1" lang="en-US" sz="2400" i="1" dirty="0">
                <a:solidFill>
                  <a:srgbClr val="1F497D"/>
                </a:solidFill>
                <a:latin typeface="Candara" charset="0"/>
                <a:ea typeface="ＭＳ Ｐゴシック" charset="0"/>
                <a:cs typeface="American Typewriter" charset="0"/>
              </a:rPr>
            </a:br>
            <a:r>
              <a:rPr kumimoji="1" lang="en-US" sz="2400" i="1" dirty="0">
                <a:solidFill>
                  <a:srgbClr val="1F497D"/>
                </a:solidFill>
                <a:latin typeface="Candara" charset="0"/>
                <a:ea typeface="ＭＳ Ｐゴシック" charset="0"/>
                <a:cs typeface="American Typewriter" charset="0"/>
              </a:rPr>
              <a:t>		Passcode: 816554</a:t>
            </a:r>
            <a:br>
              <a:rPr kumimoji="1" lang="en-US" sz="3200" i="1" dirty="0">
                <a:solidFill>
                  <a:srgbClr val="1F497D"/>
                </a:solidFill>
                <a:latin typeface="Candara" charset="0"/>
                <a:ea typeface="ＭＳ Ｐゴシック" charset="0"/>
                <a:cs typeface="American Typewriter" charset="0"/>
              </a:rPr>
            </a:br>
            <a:r>
              <a:rPr kumimoji="1" lang="en-US" sz="1800" i="1" dirty="0">
                <a:solidFill>
                  <a:srgbClr val="1F497D"/>
                </a:solidFill>
                <a:latin typeface="Candara" charset="0"/>
                <a:ea typeface="ＭＳ Ｐゴシック" charset="0"/>
                <a:cs typeface="American Typewriter" charset="0"/>
              </a:rPr>
              <a:t>*visit Graduate Student Resources page on the CAPS web site for more resources</a:t>
            </a:r>
          </a:p>
          <a:p>
            <a:pPr lvl="1" indent="-182563" eaLnBrk="1" hangingPunct="1">
              <a:lnSpc>
                <a:spcPct val="90000"/>
              </a:lnSpc>
              <a:spcAft>
                <a:spcPts val="600"/>
              </a:spcAft>
              <a:buClr>
                <a:srgbClr val="4471A6"/>
              </a:buClr>
            </a:pPr>
            <a:r>
              <a:rPr kumimoji="1" lang="en-US" sz="2800" b="1" dirty="0">
                <a:solidFill>
                  <a:srgbClr val="1F497D"/>
                </a:solidFill>
                <a:latin typeface="Candara" charset="0"/>
                <a:ea typeface="ＭＳ Ｐゴシック" charset="0"/>
                <a:cs typeface="American Typewriter" charset="0"/>
              </a:rPr>
              <a:t>Graduate Student Association – </a:t>
            </a:r>
            <a:r>
              <a:rPr kumimoji="1" lang="en-US" sz="2800" b="1" dirty="0">
                <a:solidFill>
                  <a:srgbClr val="1F497D"/>
                </a:solidFill>
                <a:latin typeface="Candara" charset="0"/>
                <a:ea typeface="ＭＳ Ｐゴシック" charset="0"/>
                <a:cs typeface="American Typewriter" charset="0"/>
                <a:hlinkClick r:id="rId6"/>
              </a:rPr>
              <a:t>gsa.ucr.edu</a:t>
            </a:r>
            <a:br>
              <a:rPr kumimoji="1" lang="en-US" sz="2800" b="1" dirty="0">
                <a:solidFill>
                  <a:srgbClr val="1F497D"/>
                </a:solidFill>
                <a:latin typeface="Candara" charset="0"/>
                <a:ea typeface="ＭＳ Ｐゴシック" charset="0"/>
                <a:cs typeface="American Typewriter" charset="0"/>
              </a:rPr>
            </a:br>
            <a:r>
              <a:rPr kumimoji="1" lang="en-US" sz="2800" b="1" dirty="0">
                <a:solidFill>
                  <a:srgbClr val="1F497D"/>
                </a:solidFill>
                <a:latin typeface="Candara" charset="0"/>
                <a:ea typeface="ＭＳ Ｐゴシック" charset="0"/>
                <a:cs typeface="American Typewriter" charset="0"/>
              </a:rPr>
              <a:t>	</a:t>
            </a:r>
            <a:r>
              <a:rPr kumimoji="1" lang="en-US" sz="2400" dirty="0">
                <a:solidFill>
                  <a:srgbClr val="1F497D"/>
                </a:solidFill>
                <a:latin typeface="Candara" charset="0"/>
                <a:ea typeface="ＭＳ Ｐゴシック" charset="0"/>
                <a:cs typeface="American Typewriter" charset="0"/>
              </a:rPr>
              <a:t>Travel Grants			GSHIP information</a:t>
            </a:r>
            <a:br>
              <a:rPr kumimoji="1" lang="en-US" sz="2400" dirty="0">
                <a:solidFill>
                  <a:srgbClr val="1F497D"/>
                </a:solidFill>
                <a:latin typeface="Candara" charset="0"/>
                <a:ea typeface="ＭＳ Ｐゴシック" charset="0"/>
                <a:cs typeface="American Typewriter" charset="0"/>
              </a:rPr>
            </a:br>
            <a:r>
              <a:rPr kumimoji="1" lang="en-US" sz="2400" dirty="0">
                <a:solidFill>
                  <a:srgbClr val="1F497D"/>
                </a:solidFill>
                <a:latin typeface="Candara" charset="0"/>
                <a:ea typeface="ＭＳ Ｐゴシック" charset="0"/>
                <a:cs typeface="American Typewriter" charset="0"/>
              </a:rPr>
              <a:t>	Basic Needs information	Departmental Resources</a:t>
            </a:r>
            <a:br>
              <a:rPr kumimoji="1" lang="en-US" sz="2400" dirty="0">
                <a:solidFill>
                  <a:srgbClr val="1F497D"/>
                </a:solidFill>
                <a:latin typeface="Candara" charset="0"/>
                <a:ea typeface="ＭＳ Ｐゴシック" charset="0"/>
                <a:cs typeface="American Typewriter" charset="0"/>
              </a:rPr>
            </a:br>
            <a:r>
              <a:rPr kumimoji="1" lang="en-US" sz="2400" dirty="0">
                <a:solidFill>
                  <a:srgbClr val="1F497D"/>
                </a:solidFill>
                <a:latin typeface="Candara" charset="0"/>
                <a:ea typeface="ＭＳ Ｐゴシック" charset="0"/>
                <a:cs typeface="American Typewriter" charset="0"/>
              </a:rPr>
              <a:t>	Diversity and Inclusion</a:t>
            </a:r>
            <a:br>
              <a:rPr kumimoji="1" lang="en-US" sz="3200" dirty="0">
                <a:solidFill>
                  <a:srgbClr val="1F497D"/>
                </a:solidFill>
                <a:latin typeface="Candara" charset="0"/>
                <a:ea typeface="ＭＳ Ｐゴシック" charset="0"/>
                <a:cs typeface="American Typewriter" charset="0"/>
              </a:rPr>
            </a:br>
            <a:endParaRPr kumimoji="1" lang="en-US" sz="3200" dirty="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p:spPr>
        <p:txBody>
          <a:bodyPr lIns="92075" tIns="46038" rIns="92075" bIns="46038"/>
          <a:lstStyle/>
          <a:p>
            <a:pPr eaLnBrk="1" hangingPunct="1"/>
            <a:r>
              <a:rPr kumimoji="1" lang="en-US" sz="4400" b="1" dirty="0">
                <a:latin typeface="Candara" charset="0"/>
                <a:ea typeface="ＭＳ Ｐゴシック" charset="0"/>
                <a:cs typeface="American Typewriter" charset="0"/>
              </a:rPr>
              <a:t>Graduation Deadline Dates</a:t>
            </a:r>
          </a:p>
        </p:txBody>
      </p:sp>
      <p:sp>
        <p:nvSpPr>
          <p:cNvPr id="53251" name="Rectangle 3"/>
          <p:cNvSpPr>
            <a:spLocks noGrp="1" noChangeArrowheads="1"/>
          </p:cNvSpPr>
          <p:nvPr>
            <p:ph idx="1"/>
          </p:nvPr>
        </p:nvSpPr>
        <p:spPr>
          <a:xfrm>
            <a:off x="762000" y="1676400"/>
            <a:ext cx="7696200" cy="4267200"/>
          </a:xfrm>
        </p:spPr>
        <p:txBody>
          <a:bodyPr lIns="92075" tIns="46038" rIns="92075" bIns="46038">
            <a:normAutofit/>
          </a:bodyPr>
          <a:lstStyle/>
          <a:p>
            <a:pPr eaLnBrk="1" hangingPunct="1">
              <a:lnSpc>
                <a:spcPct val="90000"/>
              </a:lnSpc>
              <a:buClr>
                <a:srgbClr val="95B3D7"/>
              </a:buClr>
            </a:pPr>
            <a:r>
              <a:rPr kumimoji="1" lang="en-US" sz="2600" b="1" dirty="0">
                <a:solidFill>
                  <a:srgbClr val="1F497D"/>
                </a:solidFill>
                <a:latin typeface="Candara" charset="0"/>
                <a:ea typeface="ＭＳ Ｐゴシック" charset="0"/>
                <a:cs typeface="American Typewriter" charset="0"/>
              </a:rPr>
              <a:t>For a list of upcoming deadline dates</a:t>
            </a:r>
            <a:r>
              <a:rPr kumimoji="1" lang="en-US" sz="2600" dirty="0">
                <a:solidFill>
                  <a:srgbClr val="1F497D"/>
                </a:solidFill>
                <a:latin typeface="Candara" charset="0"/>
                <a:ea typeface="ＭＳ Ｐゴシック" charset="0"/>
                <a:cs typeface="American Typewriter" charset="0"/>
              </a:rPr>
              <a:t>:</a:t>
            </a:r>
            <a:r>
              <a:rPr kumimoji="1" lang="en-US" sz="1900" dirty="0">
                <a:latin typeface="Candara" charset="0"/>
                <a:ea typeface="ＭＳ Ｐゴシック" charset="0"/>
                <a:cs typeface="American Typewriter" charset="0"/>
              </a:rPr>
              <a:t> </a:t>
            </a:r>
            <a:r>
              <a:rPr kumimoji="1" lang="en-US" sz="1900" dirty="0">
                <a:latin typeface="Candara" charset="0"/>
                <a:ea typeface="ＭＳ Ｐゴシック" charset="0"/>
                <a:cs typeface="American Typewriter" charset="0"/>
                <a:hlinkClick r:id="rId3"/>
              </a:rPr>
              <a:t>https://graduate.ucr.edu/graduation-procedures</a:t>
            </a:r>
            <a:r>
              <a:rPr kumimoji="1" lang="en-US" sz="1500" dirty="0">
                <a:latin typeface="Candara" charset="0"/>
                <a:ea typeface="ＭＳ Ｐゴシック" charset="0"/>
                <a:cs typeface="American Typewriter" charset="0"/>
                <a:hlinkClick r:id="rId3"/>
              </a:rPr>
              <a:t>	</a:t>
            </a:r>
            <a:endParaRPr kumimoji="1" lang="en-US" sz="1500" dirty="0">
              <a:latin typeface="Candara" charset="0"/>
              <a:ea typeface="ＭＳ Ｐゴシック" charset="0"/>
              <a:cs typeface="American Typewriter" charset="0"/>
            </a:endParaRPr>
          </a:p>
          <a:p>
            <a:pPr eaLnBrk="1" hangingPunct="1">
              <a:lnSpc>
                <a:spcPct val="90000"/>
              </a:lnSpc>
              <a:buClr>
                <a:srgbClr val="95B3D7"/>
              </a:buClr>
            </a:pPr>
            <a:r>
              <a:rPr kumimoji="1" lang="en-US" sz="2600" b="1" dirty="0">
                <a:solidFill>
                  <a:srgbClr val="1F497D"/>
                </a:solidFill>
                <a:latin typeface="Candara" charset="0"/>
                <a:ea typeface="ＭＳ Ｐゴシック" charset="0"/>
                <a:cs typeface="American Typewriter" charset="0"/>
              </a:rPr>
              <a:t>“In Between Deadlines”</a:t>
            </a:r>
          </a:p>
          <a:p>
            <a:pPr lvl="1" eaLnBrk="1" hangingPunct="1">
              <a:lnSpc>
                <a:spcPct val="90000"/>
              </a:lnSpc>
              <a:buClr>
                <a:srgbClr val="95B3D7"/>
              </a:buClr>
            </a:pPr>
            <a:r>
              <a:rPr kumimoji="1" lang="en-US" sz="1700" dirty="0">
                <a:solidFill>
                  <a:schemeClr val="bg2"/>
                </a:solidFill>
                <a:latin typeface="Candara" charset="0"/>
                <a:ea typeface="ＭＳ Ｐゴシック" charset="0"/>
                <a:cs typeface="American Typewriter" charset="0"/>
              </a:rPr>
              <a:t>There is a period after one quarter ends and the next begins.</a:t>
            </a:r>
          </a:p>
          <a:p>
            <a:pPr lvl="1" eaLnBrk="1" hangingPunct="1">
              <a:lnSpc>
                <a:spcPct val="90000"/>
              </a:lnSpc>
              <a:buClr>
                <a:srgbClr val="95B3D7"/>
              </a:buClr>
            </a:pPr>
            <a:r>
              <a:rPr lang="en-US" sz="1700" dirty="0">
                <a:solidFill>
                  <a:schemeClr val="bg2"/>
                </a:solidFill>
              </a:rPr>
              <a:t>This amount of time varies depending on the quarter. </a:t>
            </a:r>
          </a:p>
          <a:p>
            <a:pPr lvl="1" eaLnBrk="1" hangingPunct="1">
              <a:lnSpc>
                <a:spcPct val="90000"/>
              </a:lnSpc>
              <a:buClr>
                <a:srgbClr val="95B3D7"/>
              </a:buClr>
            </a:pPr>
            <a:r>
              <a:rPr lang="en-US" sz="1700" dirty="0">
                <a:solidFill>
                  <a:schemeClr val="bg2"/>
                </a:solidFill>
              </a:rPr>
              <a:t>For example, if the Summer quarter ends September 10, all students wishing to receive a Summer graduation date must complete the requirements on or before that date. However, Fall quarter doesn't begin until September 19th, so students have until the last business day before the next quarter begins, to complete the requirements and avoid fees for the next quarter. The conferral date for the degree would be for the next quarter (Fall in this example).</a:t>
            </a:r>
            <a:endParaRPr kumimoji="1" lang="en-US" sz="1700" dirty="0">
              <a:solidFill>
                <a:schemeClr val="bg2"/>
              </a:solidFill>
              <a:latin typeface="Candara" charset="0"/>
              <a:ea typeface="ＭＳ Ｐゴシック" charset="0"/>
              <a:cs typeface="American Typewriter" charset="0"/>
            </a:endParaRPr>
          </a:p>
          <a:p>
            <a:pPr eaLnBrk="1" hangingPunct="1">
              <a:lnSpc>
                <a:spcPct val="90000"/>
              </a:lnSpc>
              <a:buClr>
                <a:srgbClr val="95B3D7"/>
              </a:buClr>
              <a:buFont typeface="Wingdings" charset="0"/>
              <a:buNone/>
            </a:pPr>
            <a:r>
              <a:rPr kumimoji="1" lang="en-US" sz="1900" dirty="0">
                <a:latin typeface="Candara" charset="0"/>
                <a:ea typeface="ＭＳ Ｐゴシック" charset="0"/>
                <a:cs typeface="American Typewriter" charset="0"/>
              </a:rPr>
              <a:t>	</a:t>
            </a:r>
            <a:endParaRPr kumimoji="1" lang="en-US" sz="1500" dirty="0">
              <a:latin typeface="American Typewriter" charset="0"/>
              <a:ea typeface="ＭＳ Ｐゴシック" charset="0"/>
              <a:cs typeface="American Typewriter" charset="0"/>
            </a:endParaRPr>
          </a:p>
        </p:txBody>
      </p:sp>
      <p:sp>
        <p:nvSpPr>
          <p:cNvPr id="5" name="TextBox 4"/>
          <p:cNvSpPr txBox="1"/>
          <p:nvPr/>
        </p:nvSpPr>
        <p:spPr>
          <a:xfrm>
            <a:off x="8915400" y="7924800"/>
            <a:ext cx="2133600" cy="369888"/>
          </a:xfrm>
          <a:prstGeom prst="rect">
            <a:avLst/>
          </a:prstGeom>
          <a:noFill/>
        </p:spPr>
        <p:txBody>
          <a:bodyPr>
            <a:spAutoFit/>
          </a:bodyPr>
          <a:lstStyle/>
          <a:p>
            <a:pPr>
              <a:defRPr/>
            </a:pPr>
            <a:r>
              <a:rPr lang="en-US" sz="1800" dirty="0">
                <a:latin typeface="+mn-lt"/>
                <a:ea typeface="+mn-ea"/>
                <a:cs typeface="+mn-cs"/>
              </a:rPr>
              <a:t>*tentative date</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304800"/>
            <a:ext cx="9144000" cy="914400"/>
          </a:xfrm>
        </p:spPr>
        <p:txBody>
          <a:bodyPr lIns="92075" tIns="46038" rIns="92075" bIns="46038"/>
          <a:lstStyle/>
          <a:p>
            <a:pPr eaLnBrk="1" hangingPunct="1"/>
            <a:r>
              <a:rPr kumimoji="1" lang="en-US" sz="4400" b="1" dirty="0">
                <a:latin typeface="Candara" charset="0"/>
                <a:ea typeface="ＭＳ Ｐゴシック" charset="0"/>
                <a:cs typeface="American Typewriter" charset="0"/>
              </a:rPr>
              <a:t>Graduation!!! </a:t>
            </a:r>
          </a:p>
        </p:txBody>
      </p:sp>
      <p:sp>
        <p:nvSpPr>
          <p:cNvPr id="72707" name="TextBox 3"/>
          <p:cNvSpPr txBox="1">
            <a:spLocks noChangeArrowheads="1"/>
          </p:cNvSpPr>
          <p:nvPr/>
        </p:nvSpPr>
        <p:spPr bwMode="auto">
          <a:xfrm>
            <a:off x="457200" y="1524000"/>
            <a:ext cx="8382000" cy="5001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spcAft>
                <a:spcPts val="1800"/>
              </a:spcAft>
              <a:buClr>
                <a:schemeClr val="accent1"/>
              </a:buClr>
              <a:buFont typeface="Arial" charset="0"/>
              <a:buChar char="•"/>
            </a:pPr>
            <a:r>
              <a:rPr lang="en-US" dirty="0">
                <a:solidFill>
                  <a:srgbClr val="1F497D"/>
                </a:solidFill>
                <a:latin typeface="Candara" charset="0"/>
              </a:rPr>
              <a:t>The degree will be posted on your transcript, by the Registrar’s office, </a:t>
            </a:r>
            <a:r>
              <a:rPr lang="en-US" i="1" dirty="0">
                <a:solidFill>
                  <a:srgbClr val="1F497D"/>
                </a:solidFill>
                <a:latin typeface="Candara" charset="0"/>
              </a:rPr>
              <a:t>1 month </a:t>
            </a:r>
            <a:r>
              <a:rPr lang="en-US" dirty="0">
                <a:solidFill>
                  <a:srgbClr val="1F497D"/>
                </a:solidFill>
                <a:latin typeface="Candara" charset="0"/>
              </a:rPr>
              <a:t>after the conferral date.  You must order a transcript, it will not be sent automatically.</a:t>
            </a:r>
          </a:p>
          <a:p>
            <a:pPr>
              <a:spcAft>
                <a:spcPts val="1200"/>
              </a:spcAft>
              <a:buClr>
                <a:schemeClr val="accent1"/>
              </a:buClr>
              <a:buFont typeface="Arial" charset="0"/>
              <a:buChar char="•"/>
            </a:pPr>
            <a:r>
              <a:rPr lang="en-US" dirty="0">
                <a:solidFill>
                  <a:srgbClr val="1F497D"/>
                </a:solidFill>
                <a:latin typeface="Candara" charset="0"/>
              </a:rPr>
              <a:t>The Diploma will be available approximately </a:t>
            </a:r>
            <a:r>
              <a:rPr lang="en-US" i="1" dirty="0">
                <a:solidFill>
                  <a:srgbClr val="1F497D"/>
                </a:solidFill>
                <a:latin typeface="Candara" charset="0"/>
              </a:rPr>
              <a:t>2 months </a:t>
            </a:r>
            <a:r>
              <a:rPr lang="en-US" dirty="0">
                <a:solidFill>
                  <a:srgbClr val="1F497D"/>
                </a:solidFill>
                <a:latin typeface="Candara" charset="0"/>
              </a:rPr>
              <a:t>after the conferral date.  It will be mailed to your permanent address by the Registrar’s office.</a:t>
            </a:r>
          </a:p>
          <a:p>
            <a:pPr>
              <a:spcAft>
                <a:spcPts val="1200"/>
              </a:spcAft>
              <a:buClr>
                <a:schemeClr val="accent1"/>
              </a:buClr>
              <a:buFont typeface="Arial" charset="0"/>
              <a:buChar char="•"/>
            </a:pPr>
            <a:r>
              <a:rPr lang="en-US" dirty="0">
                <a:solidFill>
                  <a:srgbClr val="1F497D"/>
                </a:solidFill>
                <a:latin typeface="Candara" charset="0"/>
              </a:rPr>
              <a:t>You will always have access to </a:t>
            </a:r>
            <a:r>
              <a:rPr lang="en-US" dirty="0" err="1">
                <a:solidFill>
                  <a:srgbClr val="1F497D"/>
                </a:solidFill>
                <a:latin typeface="Candara" charset="0"/>
              </a:rPr>
              <a:t>R’Web</a:t>
            </a:r>
            <a:r>
              <a:rPr lang="en-US" dirty="0">
                <a:solidFill>
                  <a:srgbClr val="1F497D"/>
                </a:solidFill>
                <a:latin typeface="Candara" charset="0"/>
              </a:rPr>
              <a:t> and </a:t>
            </a:r>
            <a:r>
              <a:rPr lang="en-US" dirty="0" err="1">
                <a:solidFill>
                  <a:srgbClr val="1F497D"/>
                </a:solidFill>
                <a:latin typeface="Candara" charset="0"/>
              </a:rPr>
              <a:t>R’Mail</a:t>
            </a:r>
            <a:r>
              <a:rPr lang="en-US" dirty="0">
                <a:solidFill>
                  <a:srgbClr val="1F497D"/>
                </a:solidFill>
                <a:latin typeface="Candara" charset="0"/>
              </a:rPr>
              <a:t>.</a:t>
            </a:r>
          </a:p>
          <a:p>
            <a:pPr>
              <a:spcAft>
                <a:spcPts val="1200"/>
              </a:spcAft>
              <a:buClr>
                <a:schemeClr val="accent1"/>
              </a:buClr>
              <a:buFont typeface="Arial" charset="0"/>
              <a:buChar char="•"/>
            </a:pPr>
            <a:r>
              <a:rPr lang="en-US" dirty="0">
                <a:solidFill>
                  <a:srgbClr val="1F497D"/>
                </a:solidFill>
                <a:latin typeface="Candara" charset="0"/>
              </a:rPr>
              <a:t>Questions about transcripts and diplomas should be directed to:</a:t>
            </a:r>
          </a:p>
          <a:p>
            <a:pPr>
              <a:spcAft>
                <a:spcPts val="1200"/>
              </a:spcAft>
              <a:buClr>
                <a:schemeClr val="accent1"/>
              </a:buClr>
              <a:buFont typeface="Arial" charset="0"/>
              <a:buChar char="•"/>
            </a:pPr>
            <a:r>
              <a:rPr lang="en-US" dirty="0">
                <a:solidFill>
                  <a:srgbClr val="1F497D"/>
                </a:solidFill>
                <a:latin typeface="Candara" charset="0"/>
                <a:hlinkClick r:id="rId3"/>
              </a:rPr>
              <a:t>reghelpdesk@ucr.edu</a:t>
            </a:r>
            <a:r>
              <a:rPr lang="en-US" dirty="0">
                <a:solidFill>
                  <a:srgbClr val="1F497D"/>
                </a:solidFill>
                <a:latin typeface="Candara" charset="0"/>
              </a:rPr>
              <a:t> </a:t>
            </a:r>
          </a:p>
          <a:p>
            <a:pPr>
              <a:spcAft>
                <a:spcPts val="1200"/>
              </a:spcAft>
              <a:buClr>
                <a:schemeClr val="accent1"/>
              </a:buClr>
              <a:buFont typeface="Arial" charset="0"/>
              <a:buChar char="•"/>
            </a:pPr>
            <a:r>
              <a:rPr lang="en-US" dirty="0">
                <a:solidFill>
                  <a:srgbClr val="1F497D"/>
                </a:solidFill>
                <a:latin typeface="Candara" charset="0"/>
                <a:hlinkClick r:id="rId4"/>
              </a:rPr>
              <a:t>https://registrar.ucr.edu/graduation-guide/diplomas</a:t>
            </a:r>
            <a:r>
              <a:rPr lang="en-US" dirty="0">
                <a:solidFill>
                  <a:srgbClr val="1F497D"/>
                </a:solidFill>
                <a:latin typeface="Candara" charset="0"/>
              </a:rPr>
              <a:t> </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Document Style</a:t>
            </a:r>
          </a:p>
        </p:txBody>
      </p:sp>
      <p:sp>
        <p:nvSpPr>
          <p:cNvPr id="21507" name="Rectangle 3"/>
          <p:cNvSpPr>
            <a:spLocks noGrp="1" noChangeArrowheads="1"/>
          </p:cNvSpPr>
          <p:nvPr>
            <p:ph idx="1"/>
          </p:nvPr>
        </p:nvSpPr>
        <p:spPr>
          <a:xfrm>
            <a:off x="228600" y="1600200"/>
            <a:ext cx="8839200" cy="5181600"/>
          </a:xfrm>
        </p:spPr>
        <p:txBody>
          <a:bodyPr lIns="92075" tIns="46038" rIns="92075" bIns="46038"/>
          <a:lstStyle/>
          <a:p>
            <a:pPr eaLnBrk="1" hangingPunct="1">
              <a:lnSpc>
                <a:spcPct val="90000"/>
              </a:lnSpc>
            </a:pPr>
            <a:r>
              <a:rPr kumimoji="1" lang="en-US" b="1" u="sng" dirty="0">
                <a:solidFill>
                  <a:srgbClr val="1F497D"/>
                </a:solidFill>
                <a:latin typeface="Candara" charset="0"/>
                <a:ea typeface="ＭＳ Ｐゴシック" charset="0"/>
                <a:cs typeface="American Typewriter" charset="0"/>
              </a:rPr>
              <a:t>FIRST RULE</a:t>
            </a:r>
            <a:r>
              <a:rPr kumimoji="1" lang="en-US" dirty="0">
                <a:solidFill>
                  <a:srgbClr val="1F497D"/>
                </a:solidFill>
                <a:latin typeface="Candara" charset="0"/>
                <a:ea typeface="ＭＳ Ｐゴシック" charset="0"/>
                <a:cs typeface="American Typewriter" charset="0"/>
              </a:rPr>
              <a:t>: Format must conform to Graduate Division requirements – Format Guide</a:t>
            </a:r>
          </a:p>
          <a:p>
            <a:pPr eaLnBrk="1" hangingPunct="1">
              <a:lnSpc>
                <a:spcPct val="90000"/>
              </a:lnSpc>
            </a:pPr>
            <a:r>
              <a:rPr kumimoji="1" lang="en-US" b="1" dirty="0">
                <a:solidFill>
                  <a:srgbClr val="1F497D"/>
                </a:solidFill>
                <a:latin typeface="Candara" charset="0"/>
                <a:ea typeface="ＭＳ Ｐゴシック" charset="0"/>
                <a:cs typeface="American Typewriter" charset="0"/>
              </a:rPr>
              <a:t>Style is at the discretion of your committee</a:t>
            </a:r>
          </a:p>
          <a:p>
            <a:pPr lvl="1" eaLnBrk="1" hangingPunct="1">
              <a:lnSpc>
                <a:spcPct val="90000"/>
              </a:lnSpc>
            </a:pPr>
            <a:r>
              <a:rPr kumimoji="1" lang="en-US" sz="2000" dirty="0">
                <a:solidFill>
                  <a:srgbClr val="1F497D"/>
                </a:solidFill>
                <a:latin typeface="Candara" charset="0"/>
                <a:ea typeface="ＭＳ Ｐゴシック" charset="0"/>
                <a:cs typeface="American Typewriter" charset="0"/>
              </a:rPr>
              <a:t>May choose to use MLA or APA or another style manual as a guide, but be careful, these guides do not match the Graduate Division requirements exactly.</a:t>
            </a:r>
            <a:endParaRPr kumimoji="1" lang="en-US" sz="2400" dirty="0">
              <a:solidFill>
                <a:srgbClr val="1F497D"/>
              </a:solidFill>
              <a:latin typeface="Candara" charset="0"/>
              <a:ea typeface="ＭＳ Ｐゴシック" charset="0"/>
              <a:cs typeface="American Typewriter" charset="0"/>
            </a:endParaRPr>
          </a:p>
          <a:p>
            <a:pPr eaLnBrk="1" hangingPunct="1">
              <a:lnSpc>
                <a:spcPct val="90000"/>
              </a:lnSpc>
            </a:pPr>
            <a:r>
              <a:rPr kumimoji="1" lang="en-US" b="1" dirty="0">
                <a:solidFill>
                  <a:srgbClr val="1F497D"/>
                </a:solidFill>
                <a:latin typeface="Candara" charset="0"/>
                <a:ea typeface="ＭＳ Ｐゴシック" charset="0"/>
                <a:cs typeface="American Typewriter" charset="0"/>
              </a:rPr>
              <a:t>Journal format or scientific format</a:t>
            </a:r>
          </a:p>
          <a:p>
            <a:pPr lvl="1" eaLnBrk="1" hangingPunct="1">
              <a:lnSpc>
                <a:spcPct val="90000"/>
              </a:lnSpc>
            </a:pPr>
            <a:r>
              <a:rPr kumimoji="1" lang="en-US" sz="2000" dirty="0">
                <a:solidFill>
                  <a:srgbClr val="1F497D"/>
                </a:solidFill>
                <a:latin typeface="Candara" charset="0"/>
                <a:ea typeface="ＭＳ Ｐゴシック" charset="0"/>
                <a:cs typeface="American Typewriter" charset="0"/>
              </a:rPr>
              <a:t>Each chapter is a separate paper</a:t>
            </a:r>
          </a:p>
          <a:p>
            <a:pPr lvl="1" eaLnBrk="1" hangingPunct="1">
              <a:lnSpc>
                <a:spcPct val="90000"/>
              </a:lnSpc>
            </a:pPr>
            <a:r>
              <a:rPr kumimoji="1" lang="en-US" sz="2000" dirty="0">
                <a:solidFill>
                  <a:srgbClr val="1F497D"/>
                </a:solidFill>
                <a:latin typeface="Candara" charset="0"/>
                <a:ea typeface="ＭＳ Ｐゴシック" charset="0"/>
                <a:cs typeface="American Typewriter" charset="0"/>
              </a:rPr>
              <a:t>Must have a general introduction and conclusion</a:t>
            </a:r>
          </a:p>
          <a:p>
            <a:pPr lvl="1" eaLnBrk="1" hangingPunct="1">
              <a:lnSpc>
                <a:spcPct val="90000"/>
              </a:lnSpc>
            </a:pPr>
            <a:r>
              <a:rPr kumimoji="1" lang="en-US" sz="2000" u="sng" dirty="0">
                <a:solidFill>
                  <a:srgbClr val="1F497D"/>
                </a:solidFill>
                <a:latin typeface="Candara" charset="0"/>
                <a:ea typeface="ＭＳ Ｐゴシック" charset="0"/>
                <a:cs typeface="American Typewriter" charset="0"/>
              </a:rPr>
              <a:t>Be consistent!</a:t>
            </a:r>
            <a:r>
              <a:rPr kumimoji="1" lang="en-US" sz="2000" dirty="0">
                <a:solidFill>
                  <a:srgbClr val="1F497D"/>
                </a:solidFill>
                <a:latin typeface="Candara" charset="0"/>
                <a:ea typeface="ＭＳ Ｐゴシック" charset="0"/>
                <a:cs typeface="American Typewriter" charset="0"/>
              </a:rPr>
              <a:t>  Must use the same style for each chapter (including abstract, bibliography and footnotes/endnotes)</a:t>
            </a:r>
            <a:endParaRPr kumimoji="1" lang="en-US" sz="2400" dirty="0">
              <a:solidFill>
                <a:srgbClr val="1F497D"/>
              </a:solidFill>
              <a:latin typeface="Candara" charset="0"/>
              <a:ea typeface="ＭＳ Ｐゴシック" charset="0"/>
              <a:cs typeface="American Typewriter" charset="0"/>
            </a:endParaRPr>
          </a:p>
          <a:p>
            <a:pPr lvl="1" eaLnBrk="1" hangingPunct="1">
              <a:lnSpc>
                <a:spcPct val="90000"/>
              </a:lnSpc>
              <a:buFont typeface="Wingdings" charset="0"/>
              <a:buNone/>
            </a:pPr>
            <a:endParaRPr kumimoji="1" lang="en-US" sz="2400" dirty="0">
              <a:latin typeface="Candara" charset="0"/>
              <a:ea typeface="ＭＳ Ｐゴシック" charset="0"/>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Preliminary Pages</a:t>
            </a:r>
          </a:p>
        </p:txBody>
      </p:sp>
      <p:sp>
        <p:nvSpPr>
          <p:cNvPr id="25603" name="Rectangle 3"/>
          <p:cNvSpPr>
            <a:spLocks noGrp="1" noChangeArrowheads="1"/>
          </p:cNvSpPr>
          <p:nvPr>
            <p:ph idx="1"/>
          </p:nvPr>
        </p:nvSpPr>
        <p:spPr>
          <a:xfrm>
            <a:off x="609600" y="1600200"/>
            <a:ext cx="8534400" cy="5105400"/>
          </a:xfrm>
        </p:spPr>
        <p:txBody>
          <a:bodyPr lIns="92075" tIns="46038" rIns="92075" bIns="46038">
            <a:normAutofit/>
          </a:bodyPr>
          <a:lstStyle/>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Title Page </a:t>
            </a:r>
            <a:r>
              <a:rPr kumimoji="1" lang="en-US" sz="1600" dirty="0">
                <a:solidFill>
                  <a:srgbClr val="1F497D"/>
                </a:solidFill>
                <a:latin typeface="Candara" charset="0"/>
                <a:ea typeface="ＭＳ Ｐゴシック" charset="0"/>
                <a:cs typeface="American Typewriter" charset="0"/>
              </a:rPr>
              <a:t>(page </a:t>
            </a:r>
            <a:r>
              <a:rPr kumimoji="1" lang="en-US" sz="1600" dirty="0" err="1">
                <a:solidFill>
                  <a:srgbClr val="1F497D"/>
                </a:solidFill>
                <a:latin typeface="Candara" charset="0"/>
                <a:ea typeface="ＭＳ Ｐゴシック" charset="0"/>
                <a:cs typeface="American Typewriter" charset="0"/>
              </a:rPr>
              <a:t>i</a:t>
            </a:r>
            <a:r>
              <a:rPr kumimoji="1" lang="en-US" sz="1600" dirty="0">
                <a:solidFill>
                  <a:srgbClr val="1F497D"/>
                </a:solidFill>
                <a:latin typeface="Candara" charset="0"/>
                <a:ea typeface="ＭＳ Ｐゴシック" charset="0"/>
                <a:cs typeface="American Typewriter" charset="0"/>
              </a:rPr>
              <a:t>,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Copyright Page </a:t>
            </a:r>
            <a:r>
              <a:rPr kumimoji="1" lang="en-US" sz="1600" dirty="0">
                <a:solidFill>
                  <a:srgbClr val="1F497D"/>
                </a:solidFill>
                <a:latin typeface="Candara" charset="0"/>
                <a:ea typeface="ＭＳ Ｐゴシック" charset="0"/>
                <a:cs typeface="American Typewriter" charset="0"/>
              </a:rPr>
              <a:t>(page 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Signature Approval Page </a:t>
            </a:r>
            <a:r>
              <a:rPr kumimoji="1" lang="en-US" sz="1600" dirty="0">
                <a:solidFill>
                  <a:srgbClr val="1F497D"/>
                </a:solidFill>
                <a:latin typeface="Candara" charset="0"/>
                <a:ea typeface="ＭＳ Ｐゴシック" charset="0"/>
                <a:cs typeface="American Typewriter" charset="0"/>
              </a:rPr>
              <a:t>(page iii,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Acknowledgements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Dedication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Abstract </a:t>
            </a:r>
            <a:r>
              <a:rPr kumimoji="1" lang="en-US" sz="1600" dirty="0">
                <a:solidFill>
                  <a:srgbClr val="1F497D"/>
                </a:solidFill>
                <a:latin typeface="Candara" charset="0"/>
                <a:ea typeface="ＭＳ Ｐゴシック" charset="0"/>
                <a:cs typeface="American Typewriter" charset="0"/>
              </a:rPr>
              <a:t>(required for PhD only)</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Table of Contents </a:t>
            </a:r>
            <a:r>
              <a:rPr kumimoji="1" lang="en-US" sz="1600" dirty="0">
                <a:solidFill>
                  <a:srgbClr val="1F497D"/>
                </a:solidFill>
                <a:latin typeface="Candara" charset="0"/>
                <a:ea typeface="ＭＳ Ｐゴシック" charset="0"/>
                <a:cs typeface="American Typewriter" charset="0"/>
              </a:rPr>
              <a:t>(required)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List of Figures, Tables, Abbreviations, Symbols, </a:t>
            </a:r>
            <a:r>
              <a:rPr kumimoji="1" lang="en-US" sz="2000" dirty="0" err="1">
                <a:solidFill>
                  <a:srgbClr val="1F497D"/>
                </a:solidFill>
                <a:latin typeface="Candara" charset="0"/>
                <a:ea typeface="ＭＳ Ｐゴシック" charset="0"/>
                <a:cs typeface="American Typewriter" charset="0"/>
              </a:rPr>
              <a:t>etc</a:t>
            </a:r>
            <a:r>
              <a:rPr kumimoji="1" lang="en-US" sz="2000" dirty="0">
                <a:solidFill>
                  <a:srgbClr val="1F497D"/>
                </a:solidFill>
                <a:latin typeface="Candara" charset="0"/>
                <a:ea typeface="ＭＳ Ｐゴシック" charset="0"/>
                <a:cs typeface="American Typewriter" charset="0"/>
              </a:rPr>
              <a:t>… </a:t>
            </a:r>
            <a:r>
              <a:rPr kumimoji="1" lang="en-US" sz="1600" dirty="0">
                <a:solidFill>
                  <a:srgbClr val="1F497D"/>
                </a:solidFill>
                <a:latin typeface="Candara" charset="0"/>
                <a:ea typeface="ＭＳ Ｐゴシック" charset="0"/>
                <a:cs typeface="American Typewriter" charset="0"/>
              </a:rPr>
              <a:t>(required, if necessary)</a:t>
            </a:r>
            <a:endParaRPr kumimoji="1" lang="en-US" sz="2000" dirty="0">
              <a:solidFill>
                <a:srgbClr val="1F497D"/>
              </a:solidFill>
              <a:latin typeface="Candara" charset="0"/>
              <a:ea typeface="ＭＳ Ｐゴシック" charset="0"/>
              <a:cs typeface="Times"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Preface or Forward </a:t>
            </a:r>
            <a:r>
              <a:rPr kumimoji="1" lang="en-US" sz="1600" dirty="0">
                <a:solidFill>
                  <a:srgbClr val="1F497D"/>
                </a:solidFill>
                <a:latin typeface="Candara" charset="0"/>
                <a:ea typeface="ＭＳ Ｐゴシック" charset="0"/>
                <a:cs typeface="American Typewriter" charset="0"/>
              </a:rPr>
              <a:t>(optional)</a:t>
            </a:r>
            <a:endParaRPr kumimoji="1" lang="en-US" sz="2200" dirty="0">
              <a:solidFill>
                <a:srgbClr val="1F497D"/>
              </a:solidFill>
              <a:latin typeface="Candara" charset="0"/>
              <a:ea typeface="ＭＳ Ｐゴシック" charset="0"/>
              <a:cs typeface="Times"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 letter&#10;&#10;Description automatically generated">
            <a:extLst>
              <a:ext uri="{FF2B5EF4-FFF2-40B4-BE49-F238E27FC236}">
                <a16:creationId xmlns:a16="http://schemas.microsoft.com/office/drawing/2014/main" id="{42812258-5023-B338-0977-9BFF2AF81D27}"/>
              </a:ext>
            </a:extLst>
          </p:cNvPr>
          <p:cNvPicPr>
            <a:picLocks noGrp="1" noChangeAspect="1"/>
          </p:cNvPicPr>
          <p:nvPr>
            <p:ph idx="1"/>
          </p:nvPr>
        </p:nvPicPr>
        <p:blipFill>
          <a:blip r:embed="rId3"/>
          <a:stretch>
            <a:fillRect/>
          </a:stretch>
        </p:blipFill>
        <p:spPr>
          <a:xfrm>
            <a:off x="1676400" y="39688"/>
            <a:ext cx="5272366" cy="68183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atin typeface="Candara"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pic>
        <p:nvPicPr>
          <p:cNvPr id="8" name="Content Placeholder 7" descr="A picture containing chart&#10;&#10;Description automatically generated">
            <a:extLst>
              <a:ext uri="{FF2B5EF4-FFF2-40B4-BE49-F238E27FC236}">
                <a16:creationId xmlns:a16="http://schemas.microsoft.com/office/drawing/2014/main" id="{89246C1A-CFEC-9F7F-9E8F-48DDD11EF3D5}"/>
              </a:ext>
            </a:extLst>
          </p:cNvPr>
          <p:cNvPicPr>
            <a:picLocks noGrp="1" noChangeAspect="1"/>
          </p:cNvPicPr>
          <p:nvPr>
            <p:ph idx="1"/>
          </p:nvPr>
        </p:nvPicPr>
        <p:blipFill>
          <a:blip r:embed="rId3"/>
          <a:stretch>
            <a:fillRect/>
          </a:stretch>
        </p:blipFill>
        <p:spPr>
          <a:xfrm>
            <a:off x="1981200" y="25135"/>
            <a:ext cx="5257800" cy="682248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atin typeface="Candara"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7" name="Content Placeholder 6" descr="Text, letter&#10;&#10;Description automatically generated">
            <a:extLst>
              <a:ext uri="{FF2B5EF4-FFF2-40B4-BE49-F238E27FC236}">
                <a16:creationId xmlns:a16="http://schemas.microsoft.com/office/drawing/2014/main" id="{E1AD7C5F-2E30-D04C-8DD5-D5572169D699}"/>
              </a:ext>
            </a:extLst>
          </p:cNvPr>
          <p:cNvPicPr>
            <a:picLocks noGrp="1" noChangeAspect="1"/>
          </p:cNvPicPr>
          <p:nvPr>
            <p:ph idx="1"/>
          </p:nvPr>
        </p:nvPicPr>
        <p:blipFill>
          <a:blip r:embed="rId3"/>
          <a:stretch>
            <a:fillRect/>
          </a:stretch>
        </p:blipFill>
        <p:spPr>
          <a:xfrm>
            <a:off x="1943100" y="5388"/>
            <a:ext cx="5257800" cy="681292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Preliminary Pages</a:t>
            </a:r>
          </a:p>
        </p:txBody>
      </p:sp>
      <p:sp>
        <p:nvSpPr>
          <p:cNvPr id="25603" name="Rectangle 3"/>
          <p:cNvSpPr>
            <a:spLocks noGrp="1" noChangeArrowheads="1"/>
          </p:cNvSpPr>
          <p:nvPr>
            <p:ph idx="1"/>
          </p:nvPr>
        </p:nvSpPr>
        <p:spPr>
          <a:xfrm>
            <a:off x="609600" y="1600200"/>
            <a:ext cx="8534400" cy="5105400"/>
          </a:xfrm>
        </p:spPr>
        <p:txBody>
          <a:bodyPr lIns="92075" tIns="46038" rIns="92075" bIns="46038">
            <a:normAutofit/>
          </a:bodyPr>
          <a:lstStyle/>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Title Page </a:t>
            </a:r>
            <a:r>
              <a:rPr kumimoji="1" lang="en-US" sz="1600" dirty="0">
                <a:solidFill>
                  <a:srgbClr val="1F497D"/>
                </a:solidFill>
                <a:latin typeface="Candara" charset="0"/>
                <a:ea typeface="ＭＳ Ｐゴシック" charset="0"/>
                <a:cs typeface="American Typewriter" charset="0"/>
              </a:rPr>
              <a:t>(page </a:t>
            </a:r>
            <a:r>
              <a:rPr kumimoji="1" lang="en-US" sz="1600" dirty="0" err="1">
                <a:solidFill>
                  <a:srgbClr val="1F497D"/>
                </a:solidFill>
                <a:latin typeface="Candara" charset="0"/>
                <a:ea typeface="ＭＳ Ｐゴシック" charset="0"/>
                <a:cs typeface="American Typewriter" charset="0"/>
              </a:rPr>
              <a:t>i</a:t>
            </a:r>
            <a:r>
              <a:rPr kumimoji="1" lang="en-US" sz="1600" dirty="0">
                <a:solidFill>
                  <a:srgbClr val="1F497D"/>
                </a:solidFill>
                <a:latin typeface="Candara" charset="0"/>
                <a:ea typeface="ＭＳ Ｐゴシック" charset="0"/>
                <a:cs typeface="American Typewriter" charset="0"/>
              </a:rPr>
              <a:t>,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Copyright Page </a:t>
            </a:r>
            <a:r>
              <a:rPr kumimoji="1" lang="en-US" sz="1600" dirty="0">
                <a:solidFill>
                  <a:srgbClr val="1F497D"/>
                </a:solidFill>
                <a:latin typeface="Candara" charset="0"/>
                <a:ea typeface="ＭＳ Ｐゴシック" charset="0"/>
                <a:cs typeface="American Typewriter" charset="0"/>
              </a:rPr>
              <a:t>(page 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Signature Approval Page </a:t>
            </a:r>
            <a:r>
              <a:rPr kumimoji="1" lang="en-US" sz="1600" dirty="0">
                <a:solidFill>
                  <a:srgbClr val="1F497D"/>
                </a:solidFill>
                <a:latin typeface="Candara" charset="0"/>
                <a:ea typeface="ＭＳ Ｐゴシック" charset="0"/>
                <a:cs typeface="American Typewriter" charset="0"/>
              </a:rPr>
              <a:t>(page iii,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Acknowledgements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Dedication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Abstract </a:t>
            </a:r>
            <a:r>
              <a:rPr kumimoji="1" lang="en-US" sz="1600" dirty="0">
                <a:solidFill>
                  <a:srgbClr val="1F497D"/>
                </a:solidFill>
                <a:latin typeface="Candara" charset="0"/>
                <a:ea typeface="ＭＳ Ｐゴシック" charset="0"/>
                <a:cs typeface="American Typewriter" charset="0"/>
              </a:rPr>
              <a:t>(required for PhD only)</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Table of Contents </a:t>
            </a:r>
            <a:r>
              <a:rPr kumimoji="1" lang="en-US" sz="1600" dirty="0">
                <a:solidFill>
                  <a:srgbClr val="1F497D"/>
                </a:solidFill>
                <a:latin typeface="Candara" charset="0"/>
                <a:ea typeface="ＭＳ Ｐゴシック" charset="0"/>
                <a:cs typeface="American Typewriter" charset="0"/>
              </a:rPr>
              <a:t>(required)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List of Figures, Tables, Abbreviations, Symbols, </a:t>
            </a:r>
            <a:r>
              <a:rPr kumimoji="1" lang="en-US" sz="2000" dirty="0" err="1">
                <a:solidFill>
                  <a:srgbClr val="1F497D"/>
                </a:solidFill>
                <a:latin typeface="Candara" charset="0"/>
                <a:ea typeface="ＭＳ Ｐゴシック" charset="0"/>
                <a:cs typeface="American Typewriter" charset="0"/>
              </a:rPr>
              <a:t>etc</a:t>
            </a:r>
            <a:r>
              <a:rPr kumimoji="1" lang="en-US" sz="2000" dirty="0">
                <a:solidFill>
                  <a:srgbClr val="1F497D"/>
                </a:solidFill>
                <a:latin typeface="Candara" charset="0"/>
                <a:ea typeface="ＭＳ Ｐゴシック" charset="0"/>
                <a:cs typeface="American Typewriter" charset="0"/>
              </a:rPr>
              <a:t>… </a:t>
            </a:r>
            <a:r>
              <a:rPr kumimoji="1" lang="en-US" sz="1600" dirty="0">
                <a:solidFill>
                  <a:srgbClr val="1F497D"/>
                </a:solidFill>
                <a:latin typeface="Candara" charset="0"/>
                <a:ea typeface="ＭＳ Ｐゴシック" charset="0"/>
                <a:cs typeface="American Typewriter" charset="0"/>
              </a:rPr>
              <a:t>(required, if necessary)</a:t>
            </a:r>
            <a:endParaRPr kumimoji="1" lang="en-US" sz="2000" dirty="0">
              <a:solidFill>
                <a:srgbClr val="1F497D"/>
              </a:solidFill>
              <a:latin typeface="Candara" charset="0"/>
              <a:ea typeface="ＭＳ Ｐゴシック" charset="0"/>
              <a:cs typeface="Times"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Preface or Forward </a:t>
            </a:r>
            <a:r>
              <a:rPr kumimoji="1" lang="en-US" sz="1600" dirty="0">
                <a:solidFill>
                  <a:srgbClr val="1F497D"/>
                </a:solidFill>
                <a:latin typeface="Candara" charset="0"/>
                <a:ea typeface="ＭＳ Ｐゴシック" charset="0"/>
                <a:cs typeface="American Typewriter" charset="0"/>
              </a:rPr>
              <a:t>(optional)</a:t>
            </a:r>
            <a:endParaRPr kumimoji="1" lang="en-US" sz="2200" dirty="0">
              <a:solidFill>
                <a:srgbClr val="1F497D"/>
              </a:solidFill>
              <a:latin typeface="Candara" charset="0"/>
              <a:ea typeface="ＭＳ Ｐゴシック" charset="0"/>
              <a:cs typeface="Times" charset="0"/>
            </a:endParaRPr>
          </a:p>
        </p:txBody>
      </p:sp>
    </p:spTree>
  </p:cSld>
  <p:clrMapOvr>
    <a:masterClrMapping/>
  </p:clrMapOvr>
  <p:transition>
    <p:zoom/>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8782</TotalTime>
  <Words>2352</Words>
  <Application>Microsoft Macintosh PowerPoint</Application>
  <PresentationFormat>On-screen Show (4:3)</PresentationFormat>
  <Paragraphs>258</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American Typewriter</vt:lpstr>
      <vt:lpstr>Apple Casual</vt:lpstr>
      <vt:lpstr>Arial</vt:lpstr>
      <vt:lpstr>Calibri</vt:lpstr>
      <vt:lpstr>Candara</vt:lpstr>
      <vt:lpstr>Mistral</vt:lpstr>
      <vt:lpstr>Times New Roman</vt:lpstr>
      <vt:lpstr>Wingdings</vt:lpstr>
      <vt:lpstr>Infusion</vt:lpstr>
      <vt:lpstr>DISSERTATION/THESIS  FORMATTING &amp; SUBMISSION WORKSHOP</vt:lpstr>
      <vt:lpstr>Introduction</vt:lpstr>
      <vt:lpstr>General Resources</vt:lpstr>
      <vt:lpstr>Document Style</vt:lpstr>
      <vt:lpstr>Format - Preliminary Pages</vt:lpstr>
      <vt:lpstr>PowerPoint Presentation</vt:lpstr>
      <vt:lpstr>PowerPoint Presentation</vt:lpstr>
      <vt:lpstr>PowerPoint Presentation</vt:lpstr>
      <vt:lpstr>Format - Preliminary Pages</vt:lpstr>
      <vt:lpstr>PowerPoint Presentation</vt:lpstr>
      <vt:lpstr>Format - Preliminary Pages</vt:lpstr>
      <vt:lpstr>Format - Document Body</vt:lpstr>
      <vt:lpstr>PowerPoint Presentation</vt:lpstr>
      <vt:lpstr>PowerPoint Presentation</vt:lpstr>
      <vt:lpstr>Format - Document Body</vt:lpstr>
      <vt:lpstr>Figure &amp; Caption embedded in text</vt:lpstr>
      <vt:lpstr>Figure &amp; Caption on own page</vt:lpstr>
      <vt:lpstr>Caption and Figure on Separate Pages</vt:lpstr>
      <vt:lpstr>Landscape Table &amp; Caption</vt:lpstr>
      <vt:lpstr>Format - Document Body</vt:lpstr>
      <vt:lpstr>Resources for Formatting</vt:lpstr>
      <vt:lpstr>Requirements for Filing</vt:lpstr>
      <vt:lpstr>Filing Procedures UPLOAD TO: http://www.etdadmin.com/ucr</vt:lpstr>
      <vt:lpstr>Filing Procedures</vt:lpstr>
      <vt:lpstr>Procedures for Final Defense Form and Signature Approval Page</vt:lpstr>
      <vt:lpstr>Final Defense</vt:lpstr>
      <vt:lpstr>PowerPoint Presentation</vt:lpstr>
      <vt:lpstr>Where Does the Document Go?</vt:lpstr>
      <vt:lpstr>ProQuest ETD Website FAQs</vt:lpstr>
      <vt:lpstr>Graduation Deadline Dates</vt:lpstr>
      <vt:lpstr>Graduation!!! </vt:lpstr>
    </vt:vector>
  </TitlesOfParts>
  <Manager/>
  <Company>University of California, Riverside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and Thesis Format Workshop</dc:title>
  <dc:subject/>
  <dc:creator>Kara Oswood</dc:creator>
  <cp:keywords/>
  <dc:description/>
  <cp:lastModifiedBy>Trina B Elerts</cp:lastModifiedBy>
  <cp:revision>1125</cp:revision>
  <cp:lastPrinted>2018-01-31T16:23:20Z</cp:lastPrinted>
  <dcterms:created xsi:type="dcterms:W3CDTF">2016-01-29T18:50:31Z</dcterms:created>
  <dcterms:modified xsi:type="dcterms:W3CDTF">2023-02-07T18:26:23Z</dcterms:modified>
  <cp:category/>
</cp:coreProperties>
</file>