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292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94" r:id="rId4"/>
    <p:sldId id="260" r:id="rId5"/>
    <p:sldId id="268" r:id="rId6"/>
    <p:sldId id="302" r:id="rId7"/>
    <p:sldId id="303" r:id="rId8"/>
    <p:sldId id="307" r:id="rId9"/>
    <p:sldId id="304" r:id="rId10"/>
    <p:sldId id="305" r:id="rId11"/>
    <p:sldId id="306" r:id="rId12"/>
    <p:sldId id="262" r:id="rId13"/>
    <p:sldId id="276" r:id="rId14"/>
    <p:sldId id="308" r:id="rId15"/>
    <p:sldId id="299" r:id="rId16"/>
    <p:sldId id="278" r:id="rId17"/>
    <p:sldId id="279" r:id="rId18"/>
    <p:sldId id="280" r:id="rId19"/>
    <p:sldId id="282" r:id="rId20"/>
    <p:sldId id="300" r:id="rId21"/>
    <p:sldId id="288" r:id="rId22"/>
    <p:sldId id="259" r:id="rId23"/>
    <p:sldId id="301" r:id="rId24"/>
    <p:sldId id="284" r:id="rId25"/>
    <p:sldId id="309" r:id="rId26"/>
    <p:sldId id="275" r:id="rId27"/>
    <p:sldId id="263" r:id="rId28"/>
    <p:sldId id="298" r:id="rId29"/>
    <p:sldId id="297" r:id="rId30"/>
    <p:sldId id="269" r:id="rId31"/>
    <p:sldId id="270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8080"/>
    <a:srgbClr val="FF0000"/>
    <a:srgbClr val="5AFF11"/>
    <a:srgbClr val="003399"/>
    <a:srgbClr val="336699"/>
    <a:srgbClr val="008080"/>
    <a:srgbClr val="009999"/>
    <a:srgbClr val="89B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13"/>
    <p:restoredTop sz="89388" autoAdjust="0"/>
  </p:normalViewPr>
  <p:slideViewPr>
    <p:cSldViewPr>
      <p:cViewPr varScale="1">
        <p:scale>
          <a:sx n="114" d="100"/>
          <a:sy n="114" d="100"/>
        </p:scale>
        <p:origin x="270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7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776"/>
    </p:cViewPr>
  </p:sorterViewPr>
  <p:notesViewPr>
    <p:cSldViewPr>
      <p:cViewPr varScale="1">
        <p:scale>
          <a:sx n="150" d="100"/>
          <a:sy n="150" d="100"/>
        </p:scale>
        <p:origin x="-498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2922C-6655-B041-AF49-7E4C3C0D9C9A}" type="doc">
      <dgm:prSet loTypeId="urn:microsoft.com/office/officeart/2005/8/layout/h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FC54DA-4AA5-8945-A451-2B36A977AA90}">
      <dgm:prSet phldrT="[Text]"/>
      <dgm:spPr/>
      <dgm:t>
        <a:bodyPr/>
        <a:lstStyle/>
        <a:p>
          <a:r>
            <a:rPr lang="en-US" dirty="0" err="1"/>
            <a:t>ProQuest</a:t>
          </a:r>
          <a:endParaRPr lang="en-US" dirty="0"/>
        </a:p>
      </dgm:t>
    </dgm:pt>
    <dgm:pt modelId="{81530EA2-912A-614D-8FBD-EEBDF435ECD3}" type="parTrans" cxnId="{2A5FA485-16B9-A941-8CBB-BF9D6372BB96}">
      <dgm:prSet/>
      <dgm:spPr/>
      <dgm:t>
        <a:bodyPr/>
        <a:lstStyle/>
        <a:p>
          <a:endParaRPr lang="en-US"/>
        </a:p>
      </dgm:t>
    </dgm:pt>
    <dgm:pt modelId="{582B9FBC-F1EE-3645-B5D9-080DF1B9718F}" type="sibTrans" cxnId="{2A5FA485-16B9-A941-8CBB-BF9D6372BB96}">
      <dgm:prSet/>
      <dgm:spPr/>
      <dgm:t>
        <a:bodyPr/>
        <a:lstStyle/>
        <a:p>
          <a:endParaRPr lang="en-US"/>
        </a:p>
      </dgm:t>
    </dgm:pt>
    <dgm:pt modelId="{2DC0CF1A-07C7-3245-902A-5B3D920B0041}">
      <dgm:prSet phldrT="[Text]"/>
      <dgm:spPr/>
      <dgm:t>
        <a:bodyPr/>
        <a:lstStyle/>
        <a:p>
          <a:r>
            <a:rPr lang="en-US" dirty="0"/>
            <a:t>Available online and for print at PQ</a:t>
          </a:r>
        </a:p>
      </dgm:t>
    </dgm:pt>
    <dgm:pt modelId="{87095BB7-2036-194A-8917-70BB1A15215C}" type="parTrans" cxnId="{3457816B-8C71-BC47-B0A6-8502478D9D3D}">
      <dgm:prSet/>
      <dgm:spPr/>
      <dgm:t>
        <a:bodyPr/>
        <a:lstStyle/>
        <a:p>
          <a:endParaRPr lang="en-US"/>
        </a:p>
      </dgm:t>
    </dgm:pt>
    <dgm:pt modelId="{20B8DFAC-2532-6547-B848-C456691B2200}" type="sibTrans" cxnId="{3457816B-8C71-BC47-B0A6-8502478D9D3D}">
      <dgm:prSet/>
      <dgm:spPr/>
      <dgm:t>
        <a:bodyPr/>
        <a:lstStyle/>
        <a:p>
          <a:endParaRPr lang="en-US"/>
        </a:p>
      </dgm:t>
    </dgm:pt>
    <dgm:pt modelId="{1CC9F4A5-85F9-C346-8999-2311F8F10CAE}">
      <dgm:prSet phldrT="[Text]"/>
      <dgm:spPr/>
      <dgm:t>
        <a:bodyPr/>
        <a:lstStyle/>
        <a:p>
          <a:r>
            <a:rPr lang="en-US" dirty="0"/>
            <a:t>UCR Library</a:t>
          </a:r>
        </a:p>
      </dgm:t>
    </dgm:pt>
    <dgm:pt modelId="{CF844D59-485E-6046-8702-12E8AD5A06A9}" type="parTrans" cxnId="{217EAADD-18A5-2749-A192-A7FEDA260ED1}">
      <dgm:prSet/>
      <dgm:spPr/>
      <dgm:t>
        <a:bodyPr/>
        <a:lstStyle/>
        <a:p>
          <a:endParaRPr lang="en-US"/>
        </a:p>
      </dgm:t>
    </dgm:pt>
    <dgm:pt modelId="{7E8DFDE3-F1A2-E743-9611-875865C2305B}" type="sibTrans" cxnId="{217EAADD-18A5-2749-A192-A7FEDA260ED1}">
      <dgm:prSet/>
      <dgm:spPr/>
      <dgm:t>
        <a:bodyPr/>
        <a:lstStyle/>
        <a:p>
          <a:endParaRPr lang="en-US"/>
        </a:p>
      </dgm:t>
    </dgm:pt>
    <dgm:pt modelId="{2CE4119D-C9FC-A742-9408-778C91D89BE8}">
      <dgm:prSet phldrT="[Text]"/>
      <dgm:spPr/>
      <dgm:t>
        <a:bodyPr/>
        <a:lstStyle/>
        <a:p>
          <a:r>
            <a:rPr lang="en-US" dirty="0"/>
            <a:t>Scotty Entry</a:t>
          </a:r>
        </a:p>
      </dgm:t>
    </dgm:pt>
    <dgm:pt modelId="{00FFAD1D-3308-1D47-9ECC-01429467D7F4}" type="parTrans" cxnId="{88C41AE0-2A0C-4B43-9F7E-BD4278D810A9}">
      <dgm:prSet/>
      <dgm:spPr/>
      <dgm:t>
        <a:bodyPr/>
        <a:lstStyle/>
        <a:p>
          <a:endParaRPr lang="en-US"/>
        </a:p>
      </dgm:t>
    </dgm:pt>
    <dgm:pt modelId="{50D9CB1A-CD5A-F446-8928-5F235DB7037E}" type="sibTrans" cxnId="{88C41AE0-2A0C-4B43-9F7E-BD4278D810A9}">
      <dgm:prSet/>
      <dgm:spPr/>
      <dgm:t>
        <a:bodyPr/>
        <a:lstStyle/>
        <a:p>
          <a:endParaRPr lang="en-US"/>
        </a:p>
      </dgm:t>
    </dgm:pt>
    <dgm:pt modelId="{1C35AA88-562C-AC46-9A32-2FB6CEBFA07F}">
      <dgm:prSet phldrT="[Text]"/>
      <dgm:spPr/>
      <dgm:t>
        <a:bodyPr/>
        <a:lstStyle/>
        <a:p>
          <a:r>
            <a:rPr lang="en-US" dirty="0" err="1"/>
            <a:t>eScholarship</a:t>
          </a:r>
          <a:endParaRPr lang="en-US" dirty="0"/>
        </a:p>
      </dgm:t>
    </dgm:pt>
    <dgm:pt modelId="{DF695FC5-EDA2-3244-8F94-0027C23EBD73}" type="parTrans" cxnId="{A2413AEF-CB8C-3942-9F82-98BBDA5526B3}">
      <dgm:prSet/>
      <dgm:spPr/>
      <dgm:t>
        <a:bodyPr/>
        <a:lstStyle/>
        <a:p>
          <a:endParaRPr lang="en-US"/>
        </a:p>
      </dgm:t>
    </dgm:pt>
    <dgm:pt modelId="{E403B9A2-2FA6-694E-B7EB-8FB802DEF43B}" type="sibTrans" cxnId="{A2413AEF-CB8C-3942-9F82-98BBDA5526B3}">
      <dgm:prSet/>
      <dgm:spPr/>
      <dgm:t>
        <a:bodyPr/>
        <a:lstStyle/>
        <a:p>
          <a:endParaRPr lang="en-US"/>
        </a:p>
      </dgm:t>
    </dgm:pt>
    <dgm:pt modelId="{67D3B4D8-C541-A644-8AA4-E9D04D3F9A3B}">
      <dgm:prSet phldrT="[Text]"/>
      <dgm:spPr/>
      <dgm:t>
        <a:bodyPr/>
        <a:lstStyle/>
        <a:p>
          <a:r>
            <a:rPr lang="en-US" dirty="0"/>
            <a:t>Delayed release chosen in the IR Publishing Options.</a:t>
          </a:r>
        </a:p>
      </dgm:t>
    </dgm:pt>
    <dgm:pt modelId="{012BC301-3D24-5B40-8F57-5BC85B0A1582}" type="parTrans" cxnId="{75D39729-52D3-DC4C-A7CD-C0BA0EBB2367}">
      <dgm:prSet/>
      <dgm:spPr/>
      <dgm:t>
        <a:bodyPr/>
        <a:lstStyle/>
        <a:p>
          <a:endParaRPr lang="en-US"/>
        </a:p>
      </dgm:t>
    </dgm:pt>
    <dgm:pt modelId="{354BB587-EE52-FC4D-B4FA-E4F7E117E5B0}" type="sibTrans" cxnId="{75D39729-52D3-DC4C-A7CD-C0BA0EBB2367}">
      <dgm:prSet/>
      <dgm:spPr/>
      <dgm:t>
        <a:bodyPr/>
        <a:lstStyle/>
        <a:p>
          <a:endParaRPr lang="en-US"/>
        </a:p>
      </dgm:t>
    </dgm:pt>
    <dgm:pt modelId="{F36258F1-3E94-884D-AD50-AB53DB772B57}">
      <dgm:prSet phldrT="[Text]"/>
      <dgm:spPr/>
      <dgm:t>
        <a:bodyPr/>
        <a:lstStyle/>
        <a:p>
          <a:r>
            <a:rPr lang="en-US" dirty="0"/>
            <a:t>Adheres to choices made on </a:t>
          </a:r>
          <a:r>
            <a:rPr lang="en-US" dirty="0" err="1"/>
            <a:t>ProQuest</a:t>
          </a:r>
          <a:r>
            <a:rPr lang="en-US" dirty="0"/>
            <a:t> ETD website</a:t>
          </a:r>
        </a:p>
      </dgm:t>
    </dgm:pt>
    <dgm:pt modelId="{49A0DCF0-4AAF-B441-9F65-991086F6D7D2}" type="parTrans" cxnId="{3682AEEE-6FDA-C244-BB70-FBF4E27B0C29}">
      <dgm:prSet/>
      <dgm:spPr/>
      <dgm:t>
        <a:bodyPr/>
        <a:lstStyle/>
        <a:p>
          <a:endParaRPr lang="en-US"/>
        </a:p>
      </dgm:t>
    </dgm:pt>
    <dgm:pt modelId="{B7250A3D-183A-3C47-A448-B5795FF206AE}" type="sibTrans" cxnId="{3682AEEE-6FDA-C244-BB70-FBF4E27B0C29}">
      <dgm:prSet/>
      <dgm:spPr/>
      <dgm:t>
        <a:bodyPr/>
        <a:lstStyle/>
        <a:p>
          <a:endParaRPr lang="en-US"/>
        </a:p>
      </dgm:t>
    </dgm:pt>
    <dgm:pt modelId="{E5F469DE-F6BB-7745-A92C-CF98B07C7194}">
      <dgm:prSet phldrT="[Text]"/>
      <dgm:spPr/>
      <dgm:t>
        <a:bodyPr/>
        <a:lstStyle/>
        <a:p>
          <a:r>
            <a:rPr lang="en-US" dirty="0"/>
            <a:t>UC Institutional Repository (IR)</a:t>
          </a:r>
        </a:p>
      </dgm:t>
    </dgm:pt>
    <dgm:pt modelId="{895A32DA-6314-E84F-AAAE-473FC547C0EE}" type="parTrans" cxnId="{9344E6E6-7015-0844-BE07-4AD13F3F8923}">
      <dgm:prSet/>
      <dgm:spPr/>
      <dgm:t>
        <a:bodyPr/>
        <a:lstStyle/>
        <a:p>
          <a:endParaRPr lang="en-US"/>
        </a:p>
      </dgm:t>
    </dgm:pt>
    <dgm:pt modelId="{064F3785-1C9F-F24C-BA19-DC2A6846D592}" type="sibTrans" cxnId="{9344E6E6-7015-0844-BE07-4AD13F3F8923}">
      <dgm:prSet/>
      <dgm:spPr/>
      <dgm:t>
        <a:bodyPr/>
        <a:lstStyle/>
        <a:p>
          <a:endParaRPr lang="en-US"/>
        </a:p>
      </dgm:t>
    </dgm:pt>
    <dgm:pt modelId="{8C776362-6F49-3047-B691-BCE9EF1755E4}">
      <dgm:prSet phldrT="[Text]"/>
      <dgm:spPr/>
      <dgm:t>
        <a:bodyPr/>
        <a:lstStyle/>
        <a:p>
          <a:r>
            <a:rPr lang="en-US" dirty="0"/>
            <a:t>Delayed release chosen in the PQ Publishing Options.</a:t>
          </a:r>
        </a:p>
      </dgm:t>
    </dgm:pt>
    <dgm:pt modelId="{A8A88941-E9BD-3346-B333-10C4C34C4761}" type="parTrans" cxnId="{CC5295B2-E62B-5749-A679-35DD3542DE66}">
      <dgm:prSet/>
      <dgm:spPr/>
      <dgm:t>
        <a:bodyPr/>
        <a:lstStyle/>
        <a:p>
          <a:endParaRPr lang="en-US"/>
        </a:p>
      </dgm:t>
    </dgm:pt>
    <dgm:pt modelId="{99F9AE44-2151-F047-B92D-C241A7BB0C4E}" type="sibTrans" cxnId="{CC5295B2-E62B-5749-A679-35DD3542DE66}">
      <dgm:prSet/>
      <dgm:spPr/>
      <dgm:t>
        <a:bodyPr/>
        <a:lstStyle/>
        <a:p>
          <a:endParaRPr lang="en-US"/>
        </a:p>
      </dgm:t>
    </dgm:pt>
    <dgm:pt modelId="{B2CE4D9B-DCC7-EE46-9103-89F1DE1F7834}" type="pres">
      <dgm:prSet presAssocID="{1622922C-6655-B041-AF49-7E4C3C0D9C9A}" presName="Name0" presStyleCnt="0">
        <dgm:presLayoutVars>
          <dgm:dir/>
          <dgm:animLvl val="lvl"/>
          <dgm:resizeHandles val="exact"/>
        </dgm:presLayoutVars>
      </dgm:prSet>
      <dgm:spPr/>
    </dgm:pt>
    <dgm:pt modelId="{A4BBE288-E908-724E-B50B-14D839964977}" type="pres">
      <dgm:prSet presAssocID="{1622922C-6655-B041-AF49-7E4C3C0D9C9A}" presName="tSp" presStyleCnt="0"/>
      <dgm:spPr/>
    </dgm:pt>
    <dgm:pt modelId="{B54F5EF7-A726-A648-9AD4-198E557FBE5D}" type="pres">
      <dgm:prSet presAssocID="{1622922C-6655-B041-AF49-7E4C3C0D9C9A}" presName="bSp" presStyleCnt="0"/>
      <dgm:spPr/>
    </dgm:pt>
    <dgm:pt modelId="{C3ADD928-0575-7149-8608-24B64844F1DB}" type="pres">
      <dgm:prSet presAssocID="{1622922C-6655-B041-AF49-7E4C3C0D9C9A}" presName="process" presStyleCnt="0"/>
      <dgm:spPr/>
    </dgm:pt>
    <dgm:pt modelId="{79C1328C-C4DE-0940-82EE-AB00E77668E1}" type="pres">
      <dgm:prSet presAssocID="{05FC54DA-4AA5-8945-A451-2B36A977AA90}" presName="composite1" presStyleCnt="0"/>
      <dgm:spPr/>
    </dgm:pt>
    <dgm:pt modelId="{F2BD0960-C483-E442-B657-B68B6229C64F}" type="pres">
      <dgm:prSet presAssocID="{05FC54DA-4AA5-8945-A451-2B36A977AA90}" presName="dummyNode1" presStyleLbl="node1" presStyleIdx="0" presStyleCnt="3"/>
      <dgm:spPr/>
    </dgm:pt>
    <dgm:pt modelId="{65FD097C-BD3B-BA4C-98C1-84150B23227A}" type="pres">
      <dgm:prSet presAssocID="{05FC54DA-4AA5-8945-A451-2B36A977AA90}" presName="childNode1" presStyleLbl="bgAcc1" presStyleIdx="0" presStyleCnt="3">
        <dgm:presLayoutVars>
          <dgm:bulletEnabled val="1"/>
        </dgm:presLayoutVars>
      </dgm:prSet>
      <dgm:spPr/>
    </dgm:pt>
    <dgm:pt modelId="{2C3765BD-4693-FB4C-87C6-3A5622D1AB41}" type="pres">
      <dgm:prSet presAssocID="{05FC54DA-4AA5-8945-A451-2B36A977AA90}" presName="childNode1tx" presStyleLbl="bgAcc1" presStyleIdx="0" presStyleCnt="3">
        <dgm:presLayoutVars>
          <dgm:bulletEnabled val="1"/>
        </dgm:presLayoutVars>
      </dgm:prSet>
      <dgm:spPr/>
    </dgm:pt>
    <dgm:pt modelId="{44D58993-138D-FC49-AC6F-B7697C232225}" type="pres">
      <dgm:prSet presAssocID="{05FC54DA-4AA5-8945-A451-2B36A977AA90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3BC07A23-FCE4-5E4C-9F39-8EEA01BB5C8A}" type="pres">
      <dgm:prSet presAssocID="{05FC54DA-4AA5-8945-A451-2B36A977AA90}" presName="connSite1" presStyleCnt="0"/>
      <dgm:spPr/>
    </dgm:pt>
    <dgm:pt modelId="{50F26E98-CF93-C64E-AAB8-7043AC571816}" type="pres">
      <dgm:prSet presAssocID="{582B9FBC-F1EE-3645-B5D9-080DF1B9718F}" presName="Name9" presStyleLbl="sibTrans2D1" presStyleIdx="0" presStyleCnt="2"/>
      <dgm:spPr/>
    </dgm:pt>
    <dgm:pt modelId="{BF700743-E52A-9E4D-8D4E-C92CDEA606CB}" type="pres">
      <dgm:prSet presAssocID="{1CC9F4A5-85F9-C346-8999-2311F8F10CAE}" presName="composite2" presStyleCnt="0"/>
      <dgm:spPr/>
    </dgm:pt>
    <dgm:pt modelId="{BD8AB7AA-82C2-7C4A-81F8-2AB367174CED}" type="pres">
      <dgm:prSet presAssocID="{1CC9F4A5-85F9-C346-8999-2311F8F10CAE}" presName="dummyNode2" presStyleLbl="node1" presStyleIdx="0" presStyleCnt="3"/>
      <dgm:spPr/>
    </dgm:pt>
    <dgm:pt modelId="{E0A18C57-D498-5C4E-A7B8-678F977C9709}" type="pres">
      <dgm:prSet presAssocID="{1CC9F4A5-85F9-C346-8999-2311F8F10CAE}" presName="childNode2" presStyleLbl="bgAcc1" presStyleIdx="1" presStyleCnt="3">
        <dgm:presLayoutVars>
          <dgm:bulletEnabled val="1"/>
        </dgm:presLayoutVars>
      </dgm:prSet>
      <dgm:spPr/>
    </dgm:pt>
    <dgm:pt modelId="{FED6C208-24D5-9542-B499-C88769702098}" type="pres">
      <dgm:prSet presAssocID="{1CC9F4A5-85F9-C346-8999-2311F8F10CAE}" presName="childNode2tx" presStyleLbl="bgAcc1" presStyleIdx="1" presStyleCnt="3">
        <dgm:presLayoutVars>
          <dgm:bulletEnabled val="1"/>
        </dgm:presLayoutVars>
      </dgm:prSet>
      <dgm:spPr/>
    </dgm:pt>
    <dgm:pt modelId="{CD305C38-33F5-944A-8D5A-4E20FED0D7B0}" type="pres">
      <dgm:prSet presAssocID="{1CC9F4A5-85F9-C346-8999-2311F8F10CAE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BD5D5C1E-2446-5D49-AD2C-0EB24B2F8E6C}" type="pres">
      <dgm:prSet presAssocID="{1CC9F4A5-85F9-C346-8999-2311F8F10CAE}" presName="connSite2" presStyleCnt="0"/>
      <dgm:spPr/>
    </dgm:pt>
    <dgm:pt modelId="{D9556970-F491-0445-A3B6-C4002961A41B}" type="pres">
      <dgm:prSet presAssocID="{7E8DFDE3-F1A2-E743-9611-875865C2305B}" presName="Name18" presStyleLbl="sibTrans2D1" presStyleIdx="1" presStyleCnt="2"/>
      <dgm:spPr/>
    </dgm:pt>
    <dgm:pt modelId="{925BB6B9-FA77-D44F-AB8F-639AA0585E4E}" type="pres">
      <dgm:prSet presAssocID="{1C35AA88-562C-AC46-9A32-2FB6CEBFA07F}" presName="composite1" presStyleCnt="0"/>
      <dgm:spPr/>
    </dgm:pt>
    <dgm:pt modelId="{55B7AEE9-A9ED-C246-9EFD-529A5C459556}" type="pres">
      <dgm:prSet presAssocID="{1C35AA88-562C-AC46-9A32-2FB6CEBFA07F}" presName="dummyNode1" presStyleLbl="node1" presStyleIdx="1" presStyleCnt="3"/>
      <dgm:spPr/>
    </dgm:pt>
    <dgm:pt modelId="{922712CD-7CB4-614E-B168-9B2D4B6357FA}" type="pres">
      <dgm:prSet presAssocID="{1C35AA88-562C-AC46-9A32-2FB6CEBFA07F}" presName="childNode1" presStyleLbl="bgAcc1" presStyleIdx="2" presStyleCnt="3" custLinFactNeighborX="1328" custLinFactNeighborY="782">
        <dgm:presLayoutVars>
          <dgm:bulletEnabled val="1"/>
        </dgm:presLayoutVars>
      </dgm:prSet>
      <dgm:spPr/>
    </dgm:pt>
    <dgm:pt modelId="{502B78B7-689C-3645-8626-9343A281DCC3}" type="pres">
      <dgm:prSet presAssocID="{1C35AA88-562C-AC46-9A32-2FB6CEBFA07F}" presName="childNode1tx" presStyleLbl="bgAcc1" presStyleIdx="2" presStyleCnt="3">
        <dgm:presLayoutVars>
          <dgm:bulletEnabled val="1"/>
        </dgm:presLayoutVars>
      </dgm:prSet>
      <dgm:spPr/>
    </dgm:pt>
    <dgm:pt modelId="{7EE90A7D-AC22-E749-9B8E-0F8998BB3F17}" type="pres">
      <dgm:prSet presAssocID="{1C35AA88-562C-AC46-9A32-2FB6CEBFA07F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8540BB5D-B01D-7244-9EF4-CBE1E776304A}" type="pres">
      <dgm:prSet presAssocID="{1C35AA88-562C-AC46-9A32-2FB6CEBFA07F}" presName="connSite1" presStyleCnt="0"/>
      <dgm:spPr/>
    </dgm:pt>
  </dgm:ptLst>
  <dgm:cxnLst>
    <dgm:cxn modelId="{EB173F06-34E7-384F-8BC3-8B0EC7E58763}" type="presOf" srcId="{2DC0CF1A-07C7-3245-902A-5B3D920B0041}" destId="{2C3765BD-4693-FB4C-87C6-3A5622D1AB41}" srcOrd="1" destOrd="0" presId="urn:microsoft.com/office/officeart/2005/8/layout/hProcess4"/>
    <dgm:cxn modelId="{89D13009-0AD1-1545-BB49-F0EE68B0857D}" type="presOf" srcId="{F36258F1-3E94-884D-AD50-AB53DB772B57}" destId="{2C3765BD-4693-FB4C-87C6-3A5622D1AB41}" srcOrd="1" destOrd="1" presId="urn:microsoft.com/office/officeart/2005/8/layout/hProcess4"/>
    <dgm:cxn modelId="{CBB6A318-1ADF-A140-AB83-6903C1B5EEA0}" type="presOf" srcId="{67D3B4D8-C541-A644-8AA4-E9D04D3F9A3B}" destId="{922712CD-7CB4-614E-B168-9B2D4B6357FA}" srcOrd="0" destOrd="1" presId="urn:microsoft.com/office/officeart/2005/8/layout/hProcess4"/>
    <dgm:cxn modelId="{04C38925-8EAB-6A4D-9288-988680B6150C}" type="presOf" srcId="{1C35AA88-562C-AC46-9A32-2FB6CEBFA07F}" destId="{7EE90A7D-AC22-E749-9B8E-0F8998BB3F17}" srcOrd="0" destOrd="0" presId="urn:microsoft.com/office/officeart/2005/8/layout/hProcess4"/>
    <dgm:cxn modelId="{75D39729-52D3-DC4C-A7CD-C0BA0EBB2367}" srcId="{1C35AA88-562C-AC46-9A32-2FB6CEBFA07F}" destId="{67D3B4D8-C541-A644-8AA4-E9D04D3F9A3B}" srcOrd="1" destOrd="0" parTransId="{012BC301-3D24-5B40-8F57-5BC85B0A1582}" sibTransId="{354BB587-EE52-FC4D-B4FA-E4F7E117E5B0}"/>
    <dgm:cxn modelId="{4866BF34-5255-3446-91D5-1C2B446297B9}" type="presOf" srcId="{E5F469DE-F6BB-7745-A92C-CF98B07C7194}" destId="{502B78B7-689C-3645-8626-9343A281DCC3}" srcOrd="1" destOrd="0" presId="urn:microsoft.com/office/officeart/2005/8/layout/hProcess4"/>
    <dgm:cxn modelId="{122ADC3D-D184-8545-BB12-B7434A34BB0B}" type="presOf" srcId="{2CE4119D-C9FC-A742-9408-778C91D89BE8}" destId="{E0A18C57-D498-5C4E-A7B8-678F977C9709}" srcOrd="0" destOrd="0" presId="urn:microsoft.com/office/officeart/2005/8/layout/hProcess4"/>
    <dgm:cxn modelId="{97A16E58-5B0C-BA44-AB1D-E23623F25A65}" type="presOf" srcId="{7E8DFDE3-F1A2-E743-9611-875865C2305B}" destId="{D9556970-F491-0445-A3B6-C4002961A41B}" srcOrd="0" destOrd="0" presId="urn:microsoft.com/office/officeart/2005/8/layout/hProcess4"/>
    <dgm:cxn modelId="{81496563-A3BF-CB4E-8803-D538DBF033FA}" type="presOf" srcId="{1622922C-6655-B041-AF49-7E4C3C0D9C9A}" destId="{B2CE4D9B-DCC7-EE46-9103-89F1DE1F7834}" srcOrd="0" destOrd="0" presId="urn:microsoft.com/office/officeart/2005/8/layout/hProcess4"/>
    <dgm:cxn modelId="{3457816B-8C71-BC47-B0A6-8502478D9D3D}" srcId="{05FC54DA-4AA5-8945-A451-2B36A977AA90}" destId="{2DC0CF1A-07C7-3245-902A-5B3D920B0041}" srcOrd="0" destOrd="0" parTransId="{87095BB7-2036-194A-8917-70BB1A15215C}" sibTransId="{20B8DFAC-2532-6547-B848-C456691B2200}"/>
    <dgm:cxn modelId="{36BFE377-D832-3A41-8B9B-F8EEA9CBE874}" type="presOf" srcId="{582B9FBC-F1EE-3645-B5D9-080DF1B9718F}" destId="{50F26E98-CF93-C64E-AAB8-7043AC571816}" srcOrd="0" destOrd="0" presId="urn:microsoft.com/office/officeart/2005/8/layout/hProcess4"/>
    <dgm:cxn modelId="{2A5FA485-16B9-A941-8CBB-BF9D6372BB96}" srcId="{1622922C-6655-B041-AF49-7E4C3C0D9C9A}" destId="{05FC54DA-4AA5-8945-A451-2B36A977AA90}" srcOrd="0" destOrd="0" parTransId="{81530EA2-912A-614D-8FBD-EEBDF435ECD3}" sibTransId="{582B9FBC-F1EE-3645-B5D9-080DF1B9718F}"/>
    <dgm:cxn modelId="{7D6B579B-EAF1-694E-AD30-904A7217E166}" type="presOf" srcId="{8C776362-6F49-3047-B691-BCE9EF1755E4}" destId="{E0A18C57-D498-5C4E-A7B8-678F977C9709}" srcOrd="0" destOrd="1" presId="urn:microsoft.com/office/officeart/2005/8/layout/hProcess4"/>
    <dgm:cxn modelId="{77E2C8A2-0CDF-314F-AD77-D175EF3C9A98}" type="presOf" srcId="{67D3B4D8-C541-A644-8AA4-E9D04D3F9A3B}" destId="{502B78B7-689C-3645-8626-9343A281DCC3}" srcOrd="1" destOrd="1" presId="urn:microsoft.com/office/officeart/2005/8/layout/hProcess4"/>
    <dgm:cxn modelId="{CC5295B2-E62B-5749-A679-35DD3542DE66}" srcId="{1CC9F4A5-85F9-C346-8999-2311F8F10CAE}" destId="{8C776362-6F49-3047-B691-BCE9EF1755E4}" srcOrd="1" destOrd="0" parTransId="{A8A88941-E9BD-3346-B333-10C4C34C4761}" sibTransId="{99F9AE44-2151-F047-B92D-C241A7BB0C4E}"/>
    <dgm:cxn modelId="{3362C8BE-22EF-AC4E-8557-C7C6C26D6741}" type="presOf" srcId="{2DC0CF1A-07C7-3245-902A-5B3D920B0041}" destId="{65FD097C-BD3B-BA4C-98C1-84150B23227A}" srcOrd="0" destOrd="0" presId="urn:microsoft.com/office/officeart/2005/8/layout/hProcess4"/>
    <dgm:cxn modelId="{A2170CCC-877A-E342-900A-45A12F88F4D2}" type="presOf" srcId="{05FC54DA-4AA5-8945-A451-2B36A977AA90}" destId="{44D58993-138D-FC49-AC6F-B7697C232225}" srcOrd="0" destOrd="0" presId="urn:microsoft.com/office/officeart/2005/8/layout/hProcess4"/>
    <dgm:cxn modelId="{F8BA02D0-6EF3-C544-A3BD-D8C52A0B3687}" type="presOf" srcId="{2CE4119D-C9FC-A742-9408-778C91D89BE8}" destId="{FED6C208-24D5-9542-B499-C88769702098}" srcOrd="1" destOrd="0" presId="urn:microsoft.com/office/officeart/2005/8/layout/hProcess4"/>
    <dgm:cxn modelId="{DB343ED1-84D6-834E-9964-59CA45DD7333}" type="presOf" srcId="{F36258F1-3E94-884D-AD50-AB53DB772B57}" destId="{65FD097C-BD3B-BA4C-98C1-84150B23227A}" srcOrd="0" destOrd="1" presId="urn:microsoft.com/office/officeart/2005/8/layout/hProcess4"/>
    <dgm:cxn modelId="{D14F71D7-0C28-DD4A-B1B2-E98262AF913A}" type="presOf" srcId="{1CC9F4A5-85F9-C346-8999-2311F8F10CAE}" destId="{CD305C38-33F5-944A-8D5A-4E20FED0D7B0}" srcOrd="0" destOrd="0" presId="urn:microsoft.com/office/officeart/2005/8/layout/hProcess4"/>
    <dgm:cxn modelId="{217EAADD-18A5-2749-A192-A7FEDA260ED1}" srcId="{1622922C-6655-B041-AF49-7E4C3C0D9C9A}" destId="{1CC9F4A5-85F9-C346-8999-2311F8F10CAE}" srcOrd="1" destOrd="0" parTransId="{CF844D59-485E-6046-8702-12E8AD5A06A9}" sibTransId="{7E8DFDE3-F1A2-E743-9611-875865C2305B}"/>
    <dgm:cxn modelId="{88C41AE0-2A0C-4B43-9F7E-BD4278D810A9}" srcId="{1CC9F4A5-85F9-C346-8999-2311F8F10CAE}" destId="{2CE4119D-C9FC-A742-9408-778C91D89BE8}" srcOrd="0" destOrd="0" parTransId="{00FFAD1D-3308-1D47-9ECC-01429467D7F4}" sibTransId="{50D9CB1A-CD5A-F446-8928-5F235DB7037E}"/>
    <dgm:cxn modelId="{900A2BE4-519B-E744-A8C9-C4CE071EF21E}" type="presOf" srcId="{E5F469DE-F6BB-7745-A92C-CF98B07C7194}" destId="{922712CD-7CB4-614E-B168-9B2D4B6357FA}" srcOrd="0" destOrd="0" presId="urn:microsoft.com/office/officeart/2005/8/layout/hProcess4"/>
    <dgm:cxn modelId="{9344E6E6-7015-0844-BE07-4AD13F3F8923}" srcId="{1C35AA88-562C-AC46-9A32-2FB6CEBFA07F}" destId="{E5F469DE-F6BB-7745-A92C-CF98B07C7194}" srcOrd="0" destOrd="0" parTransId="{895A32DA-6314-E84F-AAAE-473FC547C0EE}" sibTransId="{064F3785-1C9F-F24C-BA19-DC2A6846D592}"/>
    <dgm:cxn modelId="{8B419CEE-2F12-F640-91AD-9D614DC8FA50}" type="presOf" srcId="{8C776362-6F49-3047-B691-BCE9EF1755E4}" destId="{FED6C208-24D5-9542-B499-C88769702098}" srcOrd="1" destOrd="1" presId="urn:microsoft.com/office/officeart/2005/8/layout/hProcess4"/>
    <dgm:cxn modelId="{3682AEEE-6FDA-C244-BB70-FBF4E27B0C29}" srcId="{05FC54DA-4AA5-8945-A451-2B36A977AA90}" destId="{F36258F1-3E94-884D-AD50-AB53DB772B57}" srcOrd="1" destOrd="0" parTransId="{49A0DCF0-4AAF-B441-9F65-991086F6D7D2}" sibTransId="{B7250A3D-183A-3C47-A448-B5795FF206AE}"/>
    <dgm:cxn modelId="{A2413AEF-CB8C-3942-9F82-98BBDA5526B3}" srcId="{1622922C-6655-B041-AF49-7E4C3C0D9C9A}" destId="{1C35AA88-562C-AC46-9A32-2FB6CEBFA07F}" srcOrd="2" destOrd="0" parTransId="{DF695FC5-EDA2-3244-8F94-0027C23EBD73}" sibTransId="{E403B9A2-2FA6-694E-B7EB-8FB802DEF43B}"/>
    <dgm:cxn modelId="{DD235DC5-4804-FF44-A4D6-7F2CEA21828C}" type="presParOf" srcId="{B2CE4D9B-DCC7-EE46-9103-89F1DE1F7834}" destId="{A4BBE288-E908-724E-B50B-14D839964977}" srcOrd="0" destOrd="0" presId="urn:microsoft.com/office/officeart/2005/8/layout/hProcess4"/>
    <dgm:cxn modelId="{9E64927D-0645-F343-8AF0-3B726F1E02C6}" type="presParOf" srcId="{B2CE4D9B-DCC7-EE46-9103-89F1DE1F7834}" destId="{B54F5EF7-A726-A648-9AD4-198E557FBE5D}" srcOrd="1" destOrd="0" presId="urn:microsoft.com/office/officeart/2005/8/layout/hProcess4"/>
    <dgm:cxn modelId="{4C60EA33-CCC2-BA40-9DEE-6A540263CE0F}" type="presParOf" srcId="{B2CE4D9B-DCC7-EE46-9103-89F1DE1F7834}" destId="{C3ADD928-0575-7149-8608-24B64844F1DB}" srcOrd="2" destOrd="0" presId="urn:microsoft.com/office/officeart/2005/8/layout/hProcess4"/>
    <dgm:cxn modelId="{F1D6B42C-4B50-8740-B481-5DAD77675AF8}" type="presParOf" srcId="{C3ADD928-0575-7149-8608-24B64844F1DB}" destId="{79C1328C-C4DE-0940-82EE-AB00E77668E1}" srcOrd="0" destOrd="0" presId="urn:microsoft.com/office/officeart/2005/8/layout/hProcess4"/>
    <dgm:cxn modelId="{AAD8C59D-8135-0D47-97C0-11B1868DA4C1}" type="presParOf" srcId="{79C1328C-C4DE-0940-82EE-AB00E77668E1}" destId="{F2BD0960-C483-E442-B657-B68B6229C64F}" srcOrd="0" destOrd="0" presId="urn:microsoft.com/office/officeart/2005/8/layout/hProcess4"/>
    <dgm:cxn modelId="{E3DD25AE-FE09-5543-9E17-195F585E1204}" type="presParOf" srcId="{79C1328C-C4DE-0940-82EE-AB00E77668E1}" destId="{65FD097C-BD3B-BA4C-98C1-84150B23227A}" srcOrd="1" destOrd="0" presId="urn:microsoft.com/office/officeart/2005/8/layout/hProcess4"/>
    <dgm:cxn modelId="{11D11880-69FA-644E-9CB7-1D9BEB9F34FC}" type="presParOf" srcId="{79C1328C-C4DE-0940-82EE-AB00E77668E1}" destId="{2C3765BD-4693-FB4C-87C6-3A5622D1AB41}" srcOrd="2" destOrd="0" presId="urn:microsoft.com/office/officeart/2005/8/layout/hProcess4"/>
    <dgm:cxn modelId="{F72E2EF5-3597-9049-9546-3D7EF0C42A4D}" type="presParOf" srcId="{79C1328C-C4DE-0940-82EE-AB00E77668E1}" destId="{44D58993-138D-FC49-AC6F-B7697C232225}" srcOrd="3" destOrd="0" presId="urn:microsoft.com/office/officeart/2005/8/layout/hProcess4"/>
    <dgm:cxn modelId="{1299DFB5-8210-3141-B29B-CAF40DF602CA}" type="presParOf" srcId="{79C1328C-C4DE-0940-82EE-AB00E77668E1}" destId="{3BC07A23-FCE4-5E4C-9F39-8EEA01BB5C8A}" srcOrd="4" destOrd="0" presId="urn:microsoft.com/office/officeart/2005/8/layout/hProcess4"/>
    <dgm:cxn modelId="{89B66617-6853-6348-8E2E-60B3BFAB6BC7}" type="presParOf" srcId="{C3ADD928-0575-7149-8608-24B64844F1DB}" destId="{50F26E98-CF93-C64E-AAB8-7043AC571816}" srcOrd="1" destOrd="0" presId="urn:microsoft.com/office/officeart/2005/8/layout/hProcess4"/>
    <dgm:cxn modelId="{92D11275-69E3-5F44-8F90-F49651F5A1E5}" type="presParOf" srcId="{C3ADD928-0575-7149-8608-24B64844F1DB}" destId="{BF700743-E52A-9E4D-8D4E-C92CDEA606CB}" srcOrd="2" destOrd="0" presId="urn:microsoft.com/office/officeart/2005/8/layout/hProcess4"/>
    <dgm:cxn modelId="{1F04516B-D4EA-874B-B696-FD0EC9EB81EC}" type="presParOf" srcId="{BF700743-E52A-9E4D-8D4E-C92CDEA606CB}" destId="{BD8AB7AA-82C2-7C4A-81F8-2AB367174CED}" srcOrd="0" destOrd="0" presId="urn:microsoft.com/office/officeart/2005/8/layout/hProcess4"/>
    <dgm:cxn modelId="{9E3CDCC4-9E9F-8E4F-8D0D-7687E25AE12A}" type="presParOf" srcId="{BF700743-E52A-9E4D-8D4E-C92CDEA606CB}" destId="{E0A18C57-D498-5C4E-A7B8-678F977C9709}" srcOrd="1" destOrd="0" presId="urn:microsoft.com/office/officeart/2005/8/layout/hProcess4"/>
    <dgm:cxn modelId="{0AC140C3-8A23-8742-9360-A6139E8CBE72}" type="presParOf" srcId="{BF700743-E52A-9E4D-8D4E-C92CDEA606CB}" destId="{FED6C208-24D5-9542-B499-C88769702098}" srcOrd="2" destOrd="0" presId="urn:microsoft.com/office/officeart/2005/8/layout/hProcess4"/>
    <dgm:cxn modelId="{A438C7A5-84D0-4241-ADE3-E12DA6F65ACF}" type="presParOf" srcId="{BF700743-E52A-9E4D-8D4E-C92CDEA606CB}" destId="{CD305C38-33F5-944A-8D5A-4E20FED0D7B0}" srcOrd="3" destOrd="0" presId="urn:microsoft.com/office/officeart/2005/8/layout/hProcess4"/>
    <dgm:cxn modelId="{1A7DCD5A-6C8F-D341-A51F-0CB33699160E}" type="presParOf" srcId="{BF700743-E52A-9E4D-8D4E-C92CDEA606CB}" destId="{BD5D5C1E-2446-5D49-AD2C-0EB24B2F8E6C}" srcOrd="4" destOrd="0" presId="urn:microsoft.com/office/officeart/2005/8/layout/hProcess4"/>
    <dgm:cxn modelId="{3B279D91-9090-1942-8AEF-6419220D963F}" type="presParOf" srcId="{C3ADD928-0575-7149-8608-24B64844F1DB}" destId="{D9556970-F491-0445-A3B6-C4002961A41B}" srcOrd="3" destOrd="0" presId="urn:microsoft.com/office/officeart/2005/8/layout/hProcess4"/>
    <dgm:cxn modelId="{6B71CF8B-F746-E549-AB39-F522DCB29B1B}" type="presParOf" srcId="{C3ADD928-0575-7149-8608-24B64844F1DB}" destId="{925BB6B9-FA77-D44F-AB8F-639AA0585E4E}" srcOrd="4" destOrd="0" presId="urn:microsoft.com/office/officeart/2005/8/layout/hProcess4"/>
    <dgm:cxn modelId="{5CD3E248-4931-F148-96B5-0AED054CEF4A}" type="presParOf" srcId="{925BB6B9-FA77-D44F-AB8F-639AA0585E4E}" destId="{55B7AEE9-A9ED-C246-9EFD-529A5C459556}" srcOrd="0" destOrd="0" presId="urn:microsoft.com/office/officeart/2005/8/layout/hProcess4"/>
    <dgm:cxn modelId="{11F5FF2A-8953-4745-9969-55FB82C3E6F2}" type="presParOf" srcId="{925BB6B9-FA77-D44F-AB8F-639AA0585E4E}" destId="{922712CD-7CB4-614E-B168-9B2D4B6357FA}" srcOrd="1" destOrd="0" presId="urn:microsoft.com/office/officeart/2005/8/layout/hProcess4"/>
    <dgm:cxn modelId="{9B2A53E6-1241-FD44-A3F9-41C650D3B1C0}" type="presParOf" srcId="{925BB6B9-FA77-D44F-AB8F-639AA0585E4E}" destId="{502B78B7-689C-3645-8626-9343A281DCC3}" srcOrd="2" destOrd="0" presId="urn:microsoft.com/office/officeart/2005/8/layout/hProcess4"/>
    <dgm:cxn modelId="{0B748E29-6989-1047-BF65-8D2EF7236041}" type="presParOf" srcId="{925BB6B9-FA77-D44F-AB8F-639AA0585E4E}" destId="{7EE90A7D-AC22-E749-9B8E-0F8998BB3F17}" srcOrd="3" destOrd="0" presId="urn:microsoft.com/office/officeart/2005/8/layout/hProcess4"/>
    <dgm:cxn modelId="{EF1DB3BF-AB43-D342-AA2D-E5EA99D34070}" type="presParOf" srcId="{925BB6B9-FA77-D44F-AB8F-639AA0585E4E}" destId="{8540BB5D-B01D-7244-9EF4-CBE1E776304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D097C-BD3B-BA4C-98C1-84150B23227A}">
      <dsp:nvSpPr>
        <dsp:cNvPr id="0" name=""/>
        <dsp:cNvSpPr/>
      </dsp:nvSpPr>
      <dsp:spPr>
        <a:xfrm>
          <a:off x="936" y="1432138"/>
          <a:ext cx="2428491" cy="2002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Available online and for print at PQ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Adheres to choices made on </a:t>
          </a:r>
          <a:r>
            <a:rPr lang="en-US" sz="1900" kern="1200" dirty="0" err="1"/>
            <a:t>ProQuest</a:t>
          </a:r>
          <a:r>
            <a:rPr lang="en-US" sz="1900" kern="1200" dirty="0"/>
            <a:t> ETD website</a:t>
          </a:r>
        </a:p>
      </dsp:txBody>
      <dsp:txXfrm>
        <a:off x="47031" y="1478233"/>
        <a:ext cx="2336301" cy="1481593"/>
      </dsp:txXfrm>
    </dsp:sp>
    <dsp:sp modelId="{50F26E98-CF93-C64E-AAB8-7043AC571816}">
      <dsp:nvSpPr>
        <dsp:cNvPr id="0" name=""/>
        <dsp:cNvSpPr/>
      </dsp:nvSpPr>
      <dsp:spPr>
        <a:xfrm>
          <a:off x="1375094" y="1942984"/>
          <a:ext cx="2628252" cy="2628252"/>
        </a:xfrm>
        <a:prstGeom prst="leftCircularArrow">
          <a:avLst>
            <a:gd name="adj1" fmla="val 2966"/>
            <a:gd name="adj2" fmla="val 363356"/>
            <a:gd name="adj3" fmla="val 2138867"/>
            <a:gd name="adj4" fmla="val 9024489"/>
            <a:gd name="adj5" fmla="val 346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D58993-138D-FC49-AC6F-B7697C232225}">
      <dsp:nvSpPr>
        <dsp:cNvPr id="0" name=""/>
        <dsp:cNvSpPr/>
      </dsp:nvSpPr>
      <dsp:spPr>
        <a:xfrm>
          <a:off x="540601" y="3005922"/>
          <a:ext cx="2158659" cy="8584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ProQuest</a:t>
          </a:r>
          <a:endParaRPr lang="en-US" sz="2900" kern="1200" dirty="0"/>
        </a:p>
      </dsp:txBody>
      <dsp:txXfrm>
        <a:off x="565743" y="3031064"/>
        <a:ext cx="2108375" cy="808143"/>
      </dsp:txXfrm>
    </dsp:sp>
    <dsp:sp modelId="{E0A18C57-D498-5C4E-A7B8-678F977C9709}">
      <dsp:nvSpPr>
        <dsp:cNvPr id="0" name=""/>
        <dsp:cNvSpPr/>
      </dsp:nvSpPr>
      <dsp:spPr>
        <a:xfrm>
          <a:off x="3070437" y="1432138"/>
          <a:ext cx="2428491" cy="2002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Scotty Entry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Delayed release chosen in the PQ Publishing Options.</a:t>
          </a:r>
        </a:p>
      </dsp:txBody>
      <dsp:txXfrm>
        <a:off x="3116532" y="1907447"/>
        <a:ext cx="2336301" cy="1481593"/>
      </dsp:txXfrm>
    </dsp:sp>
    <dsp:sp modelId="{D9556970-F491-0445-A3B6-C4002961A41B}">
      <dsp:nvSpPr>
        <dsp:cNvPr id="0" name=""/>
        <dsp:cNvSpPr/>
      </dsp:nvSpPr>
      <dsp:spPr>
        <a:xfrm>
          <a:off x="4417463" y="215918"/>
          <a:ext cx="2975705" cy="2975705"/>
        </a:xfrm>
        <a:prstGeom prst="circularArrow">
          <a:avLst>
            <a:gd name="adj1" fmla="val 2619"/>
            <a:gd name="adj2" fmla="val 318342"/>
            <a:gd name="adj3" fmla="val 19528209"/>
            <a:gd name="adj4" fmla="val 12597573"/>
            <a:gd name="adj5" fmla="val 3056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305C38-33F5-944A-8D5A-4E20FED0D7B0}">
      <dsp:nvSpPr>
        <dsp:cNvPr id="0" name=""/>
        <dsp:cNvSpPr/>
      </dsp:nvSpPr>
      <dsp:spPr>
        <a:xfrm>
          <a:off x="3610102" y="1002924"/>
          <a:ext cx="2158659" cy="8584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UCR Library</a:t>
          </a:r>
        </a:p>
      </dsp:txBody>
      <dsp:txXfrm>
        <a:off x="3635244" y="1028066"/>
        <a:ext cx="2108375" cy="808143"/>
      </dsp:txXfrm>
    </dsp:sp>
    <dsp:sp modelId="{922712CD-7CB4-614E-B168-9B2D4B6357FA}">
      <dsp:nvSpPr>
        <dsp:cNvPr id="0" name=""/>
        <dsp:cNvSpPr/>
      </dsp:nvSpPr>
      <dsp:spPr>
        <a:xfrm>
          <a:off x="6172189" y="1447802"/>
          <a:ext cx="2428491" cy="2002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UC Institutional Repository (IR)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Delayed release chosen in the IR Publishing Options.</a:t>
          </a:r>
        </a:p>
      </dsp:txBody>
      <dsp:txXfrm>
        <a:off x="6218284" y="1493897"/>
        <a:ext cx="2336301" cy="1481593"/>
      </dsp:txXfrm>
    </dsp:sp>
    <dsp:sp modelId="{7EE90A7D-AC22-E749-9B8E-0F8998BB3F17}">
      <dsp:nvSpPr>
        <dsp:cNvPr id="0" name=""/>
        <dsp:cNvSpPr/>
      </dsp:nvSpPr>
      <dsp:spPr>
        <a:xfrm>
          <a:off x="6679604" y="3005922"/>
          <a:ext cx="2158659" cy="8584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eScholarship</a:t>
          </a:r>
          <a:endParaRPr lang="en-US" sz="2900" kern="1200" dirty="0"/>
        </a:p>
      </dsp:txBody>
      <dsp:txXfrm>
        <a:off x="6704746" y="3031064"/>
        <a:ext cx="2108375" cy="808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Trina Elerts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F22FD70A-6CDE-C140-AA73-F1A68EA43F3B}" type="datetime1">
              <a:rPr lang="en-US"/>
              <a:pPr/>
              <a:t>12/4/20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Dissertation and Thesis Format Workshop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50DD2910-3F22-C74C-86CD-06EAEE098B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43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E30353C0-2DBA-EA4E-87B8-710C1118E131}" type="datetime1">
              <a:rPr lang="en-US"/>
              <a:pPr/>
              <a:t>12/4/20</a:t>
            </a:fld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6821A20B-7A67-E340-9FB3-42ABD29AAE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0056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111D7C1-A496-0045-ABBC-CE6DC81EB30C}" type="datetime1">
              <a:rPr kumimoji="0" lang="en-US" sz="1200"/>
              <a:pPr/>
              <a:t>12/4/20</a:t>
            </a:fld>
            <a:endParaRPr kumimoji="0" lang="en-US" sz="1200"/>
          </a:p>
        </p:txBody>
      </p:sp>
      <p:sp>
        <p:nvSpPr>
          <p:cNvPr id="1843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DE19E95-87DA-6E49-B1F3-327D4068BC8F}" type="slidenum">
              <a:rPr kumimoji="0" lang="en-US" sz="1200"/>
              <a:pPr/>
              <a:t>1</a:t>
            </a:fld>
            <a:endParaRPr kumimoji="0" lang="en-US" sz="1200"/>
          </a:p>
        </p:txBody>
      </p:sp>
      <p:sp>
        <p:nvSpPr>
          <p:cNvPr id="1843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729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482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17E8706-08FA-514A-B115-FB8536749BD3}" type="datetime1">
              <a:rPr kumimoji="0" lang="en-US" sz="1200"/>
              <a:pPr/>
              <a:t>12/4/20</a:t>
            </a:fld>
            <a:endParaRPr kumimoji="0" lang="en-US" sz="1200"/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2CB5FD-6335-AC42-A2CA-7D7A9B9F3381}" type="slidenum">
              <a:rPr kumimoji="0" lang="en-US" sz="1200"/>
              <a:pPr/>
              <a:t>10</a:t>
            </a:fld>
            <a:endParaRPr kumimoji="0" lang="en-US" sz="1200"/>
          </a:p>
        </p:txBody>
      </p:sp>
    </p:spTree>
    <p:extLst>
      <p:ext uri="{BB962C8B-B14F-4D97-AF65-F5344CB8AC3E}">
        <p14:creationId xmlns:p14="http://schemas.microsoft.com/office/powerpoint/2010/main" val="1978177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7042BE3-F206-0B48-BBCE-D49B5E2149FE}" type="datetime1">
              <a:rPr kumimoji="0" lang="en-US" sz="1200"/>
              <a:pPr/>
              <a:t>12/4/20</a:t>
            </a:fld>
            <a:endParaRPr kumimoji="0" lang="en-US" sz="1200"/>
          </a:p>
        </p:txBody>
      </p:sp>
      <p:sp>
        <p:nvSpPr>
          <p:cNvPr id="36867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CF215A-3DD9-1B4D-9CB3-87298039B6B0}" type="slidenum">
              <a:rPr kumimoji="0" lang="en-US" sz="1200"/>
              <a:pPr/>
              <a:t>11</a:t>
            </a:fld>
            <a:endParaRPr kumimoji="0" lang="en-US" sz="1200"/>
          </a:p>
        </p:txBody>
      </p:sp>
      <p:sp>
        <p:nvSpPr>
          <p:cNvPr id="3686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81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DB2515E-ED1D-3546-8B2D-C76DF0A26A37}" type="datetime1">
              <a:rPr kumimoji="0" lang="en-US" sz="1200"/>
              <a:pPr/>
              <a:t>12/4/20</a:t>
            </a:fld>
            <a:endParaRPr kumimoji="0" lang="en-US" sz="1200"/>
          </a:p>
        </p:txBody>
      </p:sp>
      <p:sp>
        <p:nvSpPr>
          <p:cNvPr id="3891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016FE52-DE0B-FC48-A903-FF0A5C559ED8}" type="slidenum">
              <a:rPr kumimoji="0" lang="en-US" sz="1200"/>
              <a:pPr/>
              <a:t>12</a:t>
            </a:fld>
            <a:endParaRPr kumimoji="0" lang="en-US" sz="1200"/>
          </a:p>
        </p:txBody>
      </p:sp>
      <p:sp>
        <p:nvSpPr>
          <p:cNvPr id="3891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217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D132A5C-7BAD-044E-AFB7-971D5E439937}" type="datetime1">
              <a:rPr kumimoji="0" lang="en-US" sz="1200"/>
              <a:pPr/>
              <a:t>12/4/20</a:t>
            </a:fld>
            <a:endParaRPr kumimoji="0" lang="en-US" sz="1200"/>
          </a:p>
        </p:txBody>
      </p:sp>
      <p:sp>
        <p:nvSpPr>
          <p:cNvPr id="40963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237BA81-F8FB-ED4C-8A4E-415224C5B13D}" type="slidenum">
              <a:rPr kumimoji="0" lang="en-US" sz="1200"/>
              <a:pPr/>
              <a:t>13</a:t>
            </a:fld>
            <a:endParaRPr kumimoji="0" lang="en-US" sz="1200"/>
          </a:p>
        </p:txBody>
      </p:sp>
      <p:sp>
        <p:nvSpPr>
          <p:cNvPr id="4096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600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D132A5C-7BAD-044E-AFB7-971D5E439937}" type="datetime1">
              <a:rPr kumimoji="0" lang="en-US" sz="1200"/>
              <a:pPr/>
              <a:t>12/4/20</a:t>
            </a:fld>
            <a:endParaRPr kumimoji="0" lang="en-US" sz="1200"/>
          </a:p>
        </p:txBody>
      </p:sp>
      <p:sp>
        <p:nvSpPr>
          <p:cNvPr id="40963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237BA81-F8FB-ED4C-8A4E-415224C5B13D}" type="slidenum">
              <a:rPr kumimoji="0" lang="en-US" sz="1200"/>
              <a:pPr/>
              <a:t>14</a:t>
            </a:fld>
            <a:endParaRPr kumimoji="0" lang="en-US" sz="1200"/>
          </a:p>
        </p:txBody>
      </p:sp>
      <p:sp>
        <p:nvSpPr>
          <p:cNvPr id="4096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600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4222E18-3C79-FF41-BADE-D13F2F513459}" type="datetime1">
              <a:rPr kumimoji="0" lang="en-US" sz="1200"/>
              <a:pPr/>
              <a:t>12/4/20</a:t>
            </a:fld>
            <a:endParaRPr kumimoji="0" lang="en-US" sz="1200"/>
          </a:p>
        </p:txBody>
      </p:sp>
      <p:sp>
        <p:nvSpPr>
          <p:cNvPr id="43011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3929272-BBDA-6843-902E-8027A9CB8DE3}" type="slidenum">
              <a:rPr kumimoji="0" lang="en-US" sz="1200"/>
              <a:pPr/>
              <a:t>15</a:t>
            </a:fld>
            <a:endParaRPr kumimoji="0" lang="en-US" sz="1200"/>
          </a:p>
        </p:txBody>
      </p:sp>
      <p:sp>
        <p:nvSpPr>
          <p:cNvPr id="4301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526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72816CD-192C-D24A-90CB-2E2367AE31CE}" type="datetime1">
              <a:rPr kumimoji="0" lang="en-US" sz="1200"/>
              <a:pPr/>
              <a:t>12/4/20</a:t>
            </a:fld>
            <a:endParaRPr kumimoji="0" lang="en-US" sz="1200"/>
          </a:p>
        </p:txBody>
      </p:sp>
      <p:sp>
        <p:nvSpPr>
          <p:cNvPr id="45059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2E30E46-5EF6-094E-9103-F9F35415804B}" type="slidenum">
              <a:rPr kumimoji="0" lang="en-US" sz="1200"/>
              <a:pPr/>
              <a:t>16</a:t>
            </a:fld>
            <a:endParaRPr kumimoji="0" lang="en-US" sz="1200"/>
          </a:p>
        </p:txBody>
      </p:sp>
      <p:sp>
        <p:nvSpPr>
          <p:cNvPr id="4506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98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871F53D-A339-F940-9CE5-AD29EF918930}" type="datetime1">
              <a:rPr kumimoji="0" lang="en-US" sz="1200"/>
              <a:pPr/>
              <a:t>12/4/20</a:t>
            </a:fld>
            <a:endParaRPr kumimoji="0" lang="en-US" sz="1200"/>
          </a:p>
        </p:txBody>
      </p:sp>
      <p:sp>
        <p:nvSpPr>
          <p:cNvPr id="47107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76E3A31-3548-5B4B-8D61-8725A94AFFC0}" type="slidenum">
              <a:rPr kumimoji="0" lang="en-US" sz="1200"/>
              <a:pPr/>
              <a:t>17</a:t>
            </a:fld>
            <a:endParaRPr kumimoji="0" lang="en-US" sz="1200"/>
          </a:p>
        </p:txBody>
      </p:sp>
      <p:sp>
        <p:nvSpPr>
          <p:cNvPr id="4710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23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55B2D1-E8AD-9242-8402-4CE0F538D960}" type="datetime1">
              <a:rPr kumimoji="0" lang="en-US" sz="1200"/>
              <a:pPr/>
              <a:t>12/4/20</a:t>
            </a:fld>
            <a:endParaRPr kumimoji="0" lang="en-US" sz="1200"/>
          </a:p>
        </p:txBody>
      </p:sp>
      <p:sp>
        <p:nvSpPr>
          <p:cNvPr id="51203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7E03F6-E01E-EE48-BA97-DE040DC7E3BA}" type="slidenum">
              <a:rPr kumimoji="0" lang="en-US" sz="1200"/>
              <a:pPr/>
              <a:t>18</a:t>
            </a:fld>
            <a:endParaRPr kumimoji="0" lang="en-US" sz="1200"/>
          </a:p>
        </p:txBody>
      </p:sp>
      <p:sp>
        <p:nvSpPr>
          <p:cNvPr id="5120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787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2297B89-AFFE-F743-A725-C0021D5BC24B}" type="datetime1">
              <a:rPr kumimoji="0" lang="en-US" sz="1200"/>
              <a:pPr/>
              <a:t>12/4/20</a:t>
            </a:fld>
            <a:endParaRPr kumimoji="0" lang="en-US" sz="1200"/>
          </a:p>
        </p:txBody>
      </p:sp>
      <p:sp>
        <p:nvSpPr>
          <p:cNvPr id="4915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C596619-5DE0-5840-876C-F1DF91A117C1}" type="slidenum">
              <a:rPr kumimoji="0" lang="en-US" sz="1200"/>
              <a:pPr/>
              <a:t>19</a:t>
            </a:fld>
            <a:endParaRPr kumimoji="0" lang="en-US" sz="1200"/>
          </a:p>
        </p:txBody>
      </p:sp>
      <p:sp>
        <p:nvSpPr>
          <p:cNvPr id="4915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303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477E58F-EE86-B943-AC28-3AE43C51A52F}" type="datetime1">
              <a:rPr kumimoji="0" lang="en-US" sz="1200"/>
              <a:pPr/>
              <a:t>12/4/20</a:t>
            </a:fld>
            <a:endParaRPr kumimoji="0" lang="en-US" sz="1200"/>
          </a:p>
        </p:txBody>
      </p:sp>
      <p:sp>
        <p:nvSpPr>
          <p:cNvPr id="20483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0F1D360-8858-F84E-A4D8-9A9456CB3A6A}" type="slidenum">
              <a:rPr kumimoji="0" lang="en-US" sz="1200"/>
              <a:pPr/>
              <a:t>2</a:t>
            </a:fld>
            <a:endParaRPr kumimoji="0" lang="en-US" sz="1200"/>
          </a:p>
        </p:txBody>
      </p:sp>
      <p:sp>
        <p:nvSpPr>
          <p:cNvPr id="2048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579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0353E0F-42F7-A548-9464-CB82F7BA8FC1}" type="datetime1">
              <a:rPr kumimoji="0" lang="en-US" sz="1200"/>
              <a:pPr/>
              <a:t>12/4/20</a:t>
            </a:fld>
            <a:endParaRPr kumimoji="0" lang="en-US" sz="1200"/>
          </a:p>
        </p:txBody>
      </p:sp>
      <p:sp>
        <p:nvSpPr>
          <p:cNvPr id="53251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E3472DB-1CDE-9C40-86BA-C7D4811D27C1}" type="slidenum">
              <a:rPr kumimoji="0" lang="en-US" sz="1200"/>
              <a:pPr/>
              <a:t>20</a:t>
            </a:fld>
            <a:endParaRPr kumimoji="0" lang="en-US" sz="1200"/>
          </a:p>
        </p:txBody>
      </p:sp>
      <p:sp>
        <p:nvSpPr>
          <p:cNvPr id="5325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0059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2F5B8D-AD01-A84E-A5F0-A34E77587A2F}" type="datetime1">
              <a:rPr kumimoji="0" lang="en-US" sz="1200"/>
              <a:pPr/>
              <a:t>12/4/20</a:t>
            </a:fld>
            <a:endParaRPr kumimoji="0" lang="en-US" sz="1200"/>
          </a:p>
        </p:txBody>
      </p:sp>
      <p:sp>
        <p:nvSpPr>
          <p:cNvPr id="5530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4CFDD36-12C5-EB42-AF76-939696094909}" type="slidenum">
              <a:rPr kumimoji="0" lang="en-US" sz="1200"/>
              <a:pPr/>
              <a:t>21</a:t>
            </a:fld>
            <a:endParaRPr kumimoji="0" lang="en-US" sz="1200"/>
          </a:p>
        </p:txBody>
      </p:sp>
    </p:spTree>
    <p:extLst>
      <p:ext uri="{BB962C8B-B14F-4D97-AF65-F5344CB8AC3E}">
        <p14:creationId xmlns:p14="http://schemas.microsoft.com/office/powerpoint/2010/main" val="20371001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63C5E34-A67C-8D40-AE81-7350B5952569}" type="datetime1">
              <a:rPr kumimoji="0" lang="en-US" sz="1200"/>
              <a:pPr/>
              <a:t>12/4/20</a:t>
            </a:fld>
            <a:endParaRPr kumimoji="0" lang="en-US" sz="1200"/>
          </a:p>
        </p:txBody>
      </p:sp>
      <p:sp>
        <p:nvSpPr>
          <p:cNvPr id="57347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17131C2-63AC-C446-816D-62D3C32FA357}" type="slidenum">
              <a:rPr kumimoji="0" lang="en-US" sz="1200"/>
              <a:pPr/>
              <a:t>22</a:t>
            </a:fld>
            <a:endParaRPr kumimoji="0" lang="en-US" sz="1200"/>
          </a:p>
        </p:txBody>
      </p:sp>
      <p:sp>
        <p:nvSpPr>
          <p:cNvPr id="5734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5734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Spring  – March</a:t>
            </a:r>
            <a:r>
              <a:rPr lang="en-US" sz="2000" baseline="0" dirty="0">
                <a:latin typeface="+mj-lt"/>
                <a:ea typeface="ＭＳ Ｐゴシック" charset="0"/>
                <a:cs typeface="ＭＳ Ｐゴシック" charset="0"/>
              </a:rPr>
              <a:t> 1</a:t>
            </a:r>
            <a:r>
              <a:rPr lang="en-US" sz="2000" baseline="30000" dirty="0">
                <a:latin typeface="+mj-lt"/>
                <a:ea typeface="ＭＳ Ｐゴシック" charset="0"/>
                <a:cs typeface="ＭＳ Ｐゴシック" charset="0"/>
              </a:rPr>
              <a:t>st</a:t>
            </a:r>
          </a:p>
          <a:p>
            <a:r>
              <a:rPr lang="en-US" sz="2000" baseline="30000" dirty="0">
                <a:latin typeface="+mj-lt"/>
                <a:ea typeface="ＭＳ Ｐゴシック" charset="0"/>
                <a:cs typeface="ＭＳ Ｐゴシック" charset="0"/>
              </a:rPr>
              <a:t>Summer  – June 1st</a:t>
            </a:r>
            <a:endParaRPr lang="en-US" sz="2000" baseline="0" dirty="0">
              <a:latin typeface="+mj-lt"/>
              <a:ea typeface="ＭＳ Ｐゴシック" charset="0"/>
              <a:cs typeface="ＭＳ Ｐゴシック" charset="0"/>
            </a:endParaRP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100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4E39A6F-2B19-E348-B345-524711A55055}" type="datetime1">
              <a:rPr kumimoji="0" lang="en-US" sz="1200"/>
              <a:pPr/>
              <a:t>12/4/20</a:t>
            </a:fld>
            <a:endParaRPr kumimoji="0" lang="en-US" sz="1200"/>
          </a:p>
        </p:txBody>
      </p:sp>
      <p:sp>
        <p:nvSpPr>
          <p:cNvPr id="5939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8B20218-D32F-DF47-9445-7D6D1C951073}" type="slidenum">
              <a:rPr kumimoji="0" lang="en-US" sz="1200"/>
              <a:pPr/>
              <a:t>23</a:t>
            </a:fld>
            <a:endParaRPr kumimoji="0" lang="en-US" sz="1200"/>
          </a:p>
        </p:txBody>
      </p:sp>
      <p:sp>
        <p:nvSpPr>
          <p:cNvPr id="5939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6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988693E-46F5-3141-A9B0-8E4DFAC3873F}" type="datetime1">
              <a:rPr kumimoji="0" lang="en-US" sz="1200"/>
              <a:pPr/>
              <a:t>12/4/20</a:t>
            </a:fld>
            <a:endParaRPr kumimoji="0" lang="en-US" sz="1200"/>
          </a:p>
        </p:txBody>
      </p:sp>
      <p:sp>
        <p:nvSpPr>
          <p:cNvPr id="61443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29BC8B0-61D5-8742-A992-03CB8F249A65}" type="slidenum">
              <a:rPr kumimoji="0" lang="en-US" sz="1200"/>
              <a:pPr/>
              <a:t>24</a:t>
            </a:fld>
            <a:endParaRPr kumimoji="0" lang="en-US" sz="1200"/>
          </a:p>
        </p:txBody>
      </p:sp>
      <p:sp>
        <p:nvSpPr>
          <p:cNvPr id="6144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2417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988693E-46F5-3141-A9B0-8E4DFAC3873F}" type="datetime1">
              <a:rPr kumimoji="0" lang="en-US" sz="1200"/>
              <a:pPr/>
              <a:t>12/4/20</a:t>
            </a:fld>
            <a:endParaRPr kumimoji="0" lang="en-US" sz="1200"/>
          </a:p>
        </p:txBody>
      </p:sp>
      <p:sp>
        <p:nvSpPr>
          <p:cNvPr id="61443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29BC8B0-61D5-8742-A992-03CB8F249A65}" type="slidenum">
              <a:rPr kumimoji="0" lang="en-US" sz="1200"/>
              <a:pPr/>
              <a:t>25</a:t>
            </a:fld>
            <a:endParaRPr kumimoji="0" lang="en-US" sz="1200"/>
          </a:p>
        </p:txBody>
      </p:sp>
      <p:sp>
        <p:nvSpPr>
          <p:cNvPr id="6144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0208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749C178-DE2E-6844-BC8D-71E4460F6706}" type="datetime1">
              <a:rPr kumimoji="0" lang="en-US" sz="1200"/>
              <a:pPr/>
              <a:t>12/4/20</a:t>
            </a:fld>
            <a:endParaRPr kumimoji="0" lang="en-US" sz="1200"/>
          </a:p>
        </p:txBody>
      </p:sp>
      <p:sp>
        <p:nvSpPr>
          <p:cNvPr id="6963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84D9AED-960F-554C-B77D-66507D785C76}" type="slidenum">
              <a:rPr kumimoji="0" lang="en-US" sz="1200"/>
              <a:pPr/>
              <a:t>26</a:t>
            </a:fld>
            <a:endParaRPr kumimoji="0" lang="en-US" sz="1200"/>
          </a:p>
        </p:txBody>
      </p:sp>
      <p:sp>
        <p:nvSpPr>
          <p:cNvPr id="6963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2693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29F0A21-0F41-CD4C-ADA7-D38F94A9CB70}" type="datetime1">
              <a:rPr kumimoji="0" lang="en-US" sz="1200"/>
              <a:pPr/>
              <a:t>12/4/20</a:t>
            </a:fld>
            <a:endParaRPr kumimoji="0" lang="en-US" sz="1200"/>
          </a:p>
        </p:txBody>
      </p:sp>
      <p:sp>
        <p:nvSpPr>
          <p:cNvPr id="67587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D9D3150-9359-3B4A-A654-1ECEDFB7BA82}" type="slidenum">
              <a:rPr kumimoji="0" lang="en-US" sz="1200"/>
              <a:pPr/>
              <a:t>27</a:t>
            </a:fld>
            <a:endParaRPr kumimoji="0" lang="en-US" sz="1200"/>
          </a:p>
        </p:txBody>
      </p:sp>
      <p:sp>
        <p:nvSpPr>
          <p:cNvPr id="6758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240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554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C253028-5F65-4B42-A27B-7B4EEF955D6F}" type="datetime1">
              <a:rPr kumimoji="0" lang="en-US" sz="1200"/>
              <a:pPr/>
              <a:t>12/4/20</a:t>
            </a:fld>
            <a:endParaRPr kumimoji="0" lang="en-US" sz="1200"/>
          </a:p>
        </p:txBody>
      </p:sp>
      <p:sp>
        <p:nvSpPr>
          <p:cNvPr id="655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7B0ED5-CF5E-6D46-B17E-328C453E632E}" type="slidenum">
              <a:rPr kumimoji="0" lang="en-US" sz="1200"/>
              <a:pPr/>
              <a:t>28</a:t>
            </a:fld>
            <a:endParaRPr kumimoji="0" lang="en-US" sz="1200"/>
          </a:p>
        </p:txBody>
      </p:sp>
    </p:spTree>
    <p:extLst>
      <p:ext uri="{BB962C8B-B14F-4D97-AF65-F5344CB8AC3E}">
        <p14:creationId xmlns:p14="http://schemas.microsoft.com/office/powerpoint/2010/main" val="8266810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349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5D6888D-BE2B-BC48-B1F2-344F4435FC12}" type="datetime1">
              <a:rPr kumimoji="0" lang="en-US" sz="1200"/>
              <a:pPr/>
              <a:t>12/4/20</a:t>
            </a:fld>
            <a:endParaRPr kumimoji="0" lang="en-US" sz="1200"/>
          </a:p>
        </p:txBody>
      </p:sp>
      <p:sp>
        <p:nvSpPr>
          <p:cNvPr id="6349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D5F8357-3CF7-2449-B782-DD812DD49D2C}" type="slidenum">
              <a:rPr kumimoji="0" lang="en-US" sz="1200"/>
              <a:pPr/>
              <a:t>29</a:t>
            </a:fld>
            <a:endParaRPr kumimoji="0" lang="en-US" sz="1200"/>
          </a:p>
        </p:txBody>
      </p:sp>
    </p:spTree>
    <p:extLst>
      <p:ext uri="{BB962C8B-B14F-4D97-AF65-F5344CB8AC3E}">
        <p14:creationId xmlns:p14="http://schemas.microsoft.com/office/powerpoint/2010/main" val="1696376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7578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4ADACFC-C910-734A-935B-0CB2726BC4B3}" type="datetime1">
              <a:rPr kumimoji="0" lang="en-US" sz="1200"/>
              <a:pPr/>
              <a:t>12/4/20</a:t>
            </a:fld>
            <a:endParaRPr kumimoji="0" lang="en-US" sz="1200"/>
          </a:p>
        </p:txBody>
      </p:sp>
      <p:sp>
        <p:nvSpPr>
          <p:cNvPr id="7578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37C262E-19BB-6F48-B41A-B08BD5B05C1F}" type="slidenum">
              <a:rPr kumimoji="0" lang="en-US" sz="1200"/>
              <a:pPr/>
              <a:t>3</a:t>
            </a:fld>
            <a:endParaRPr kumimoji="0" lang="en-US" sz="1200"/>
          </a:p>
        </p:txBody>
      </p:sp>
    </p:spTree>
    <p:extLst>
      <p:ext uri="{BB962C8B-B14F-4D97-AF65-F5344CB8AC3E}">
        <p14:creationId xmlns:p14="http://schemas.microsoft.com/office/powerpoint/2010/main" val="17208564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0DAB28E-D61A-6E4E-BD58-CEE3B3902835}" type="datetime1">
              <a:rPr kumimoji="0" lang="en-US" sz="1200"/>
              <a:pPr/>
              <a:t>12/4/20</a:t>
            </a:fld>
            <a:endParaRPr kumimoji="0" lang="en-US" sz="1200"/>
          </a:p>
        </p:txBody>
      </p:sp>
      <p:sp>
        <p:nvSpPr>
          <p:cNvPr id="71683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6B37E93-62CF-8047-8B26-5A0C3793F6DB}" type="slidenum">
              <a:rPr kumimoji="0" lang="en-US" sz="1200"/>
              <a:pPr/>
              <a:t>30</a:t>
            </a:fld>
            <a:endParaRPr kumimoji="0" lang="en-US" sz="1200"/>
          </a:p>
        </p:txBody>
      </p:sp>
      <p:sp>
        <p:nvSpPr>
          <p:cNvPr id="7168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3077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69C2306-1CF5-754E-9F03-445CC55121DA}" type="datetime1">
              <a:rPr kumimoji="0" lang="en-US" sz="1200"/>
              <a:pPr/>
              <a:t>12/4/20</a:t>
            </a:fld>
            <a:endParaRPr kumimoji="0" lang="en-US" sz="1200"/>
          </a:p>
        </p:txBody>
      </p:sp>
      <p:sp>
        <p:nvSpPr>
          <p:cNvPr id="73731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6B0A4DE-37E2-DA44-8E88-C335AA48C81B}" type="slidenum">
              <a:rPr kumimoji="0" lang="en-US" sz="1200"/>
              <a:pPr/>
              <a:t>31</a:t>
            </a:fld>
            <a:endParaRPr kumimoji="0" lang="en-US" sz="1200"/>
          </a:p>
        </p:txBody>
      </p:sp>
      <p:sp>
        <p:nvSpPr>
          <p:cNvPr id="7373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5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EA2A1C9-F529-6B42-80E3-AE48AD40FC5D}" type="datetime1">
              <a:rPr kumimoji="0" lang="en-US" sz="1200"/>
              <a:pPr/>
              <a:t>12/4/20</a:t>
            </a:fld>
            <a:endParaRPr kumimoji="0" lang="en-US" sz="1200"/>
          </a:p>
        </p:txBody>
      </p:sp>
      <p:sp>
        <p:nvSpPr>
          <p:cNvPr id="22531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B58299-EEDA-044B-8B45-D649EC271B31}" type="slidenum">
              <a:rPr kumimoji="0" lang="en-US" sz="1200"/>
              <a:pPr/>
              <a:t>4</a:t>
            </a:fld>
            <a:endParaRPr kumimoji="0" lang="en-US" sz="1200"/>
          </a:p>
        </p:txBody>
      </p:sp>
      <p:sp>
        <p:nvSpPr>
          <p:cNvPr id="2253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79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DD5A1A-6FB7-EF43-B1F6-822E4A79391F}" type="datetime1">
              <a:rPr kumimoji="0" lang="en-US" sz="1200"/>
              <a:pPr/>
              <a:t>12/4/20</a:t>
            </a:fld>
            <a:endParaRPr kumimoji="0" lang="en-US" sz="1200"/>
          </a:p>
        </p:txBody>
      </p:sp>
      <p:sp>
        <p:nvSpPr>
          <p:cNvPr id="24579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8DA6434-F203-6540-84CF-CB91BD83BB6D}" type="slidenum">
              <a:rPr kumimoji="0" lang="en-US" sz="1200"/>
              <a:pPr/>
              <a:t>5</a:t>
            </a:fld>
            <a:endParaRPr kumimoji="0" lang="en-US" sz="1200"/>
          </a:p>
        </p:txBody>
      </p:sp>
      <p:sp>
        <p:nvSpPr>
          <p:cNvPr id="2458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329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C7DFBB0-280F-714B-8446-19B6E5BB52C9}" type="datetime1">
              <a:rPr kumimoji="0" lang="en-US" sz="1200"/>
              <a:pPr/>
              <a:t>12/4/20</a:t>
            </a:fld>
            <a:endParaRPr kumimoji="0" lang="en-US" sz="1200"/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9C91991-8AFB-E946-A683-036DF89926E5}" type="slidenum">
              <a:rPr kumimoji="0" lang="en-US" sz="1200"/>
              <a:pPr/>
              <a:t>6</a:t>
            </a:fld>
            <a:endParaRPr kumimoji="0" lang="en-US" sz="1200"/>
          </a:p>
        </p:txBody>
      </p:sp>
    </p:spTree>
    <p:extLst>
      <p:ext uri="{BB962C8B-B14F-4D97-AF65-F5344CB8AC3E}">
        <p14:creationId xmlns:p14="http://schemas.microsoft.com/office/powerpoint/2010/main" val="138327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867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5963ABC-D5FD-FD45-A6C9-C85C0F8E7921}" type="datetime1">
              <a:rPr kumimoji="0" lang="en-US" sz="1200"/>
              <a:pPr/>
              <a:t>12/4/20</a:t>
            </a:fld>
            <a:endParaRPr kumimoji="0" lang="en-US" sz="1200"/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C9BD3E9-19F9-F042-8DBC-AB689DF94DF1}" type="slidenum">
              <a:rPr kumimoji="0" lang="en-US" sz="1200"/>
              <a:pPr/>
              <a:t>7</a:t>
            </a:fld>
            <a:endParaRPr kumimoji="0" lang="en-US" sz="1200"/>
          </a:p>
        </p:txBody>
      </p:sp>
    </p:spTree>
    <p:extLst>
      <p:ext uri="{BB962C8B-B14F-4D97-AF65-F5344CB8AC3E}">
        <p14:creationId xmlns:p14="http://schemas.microsoft.com/office/powerpoint/2010/main" val="1295507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4F055C8-F6F8-4040-8483-B7DE46392A92}" type="datetime1">
              <a:rPr kumimoji="0" lang="en-US" sz="1200"/>
              <a:pPr/>
              <a:t>12/4/20</a:t>
            </a:fld>
            <a:endParaRPr kumimoji="0" lang="en-US" sz="1200"/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9C0D92E-F817-6645-AE67-32B1733F73C3}" type="slidenum">
              <a:rPr kumimoji="0" lang="en-US" sz="1200"/>
              <a:pPr/>
              <a:t>8</a:t>
            </a:fld>
            <a:endParaRPr kumimoji="0" lang="en-US" sz="1200"/>
          </a:p>
        </p:txBody>
      </p:sp>
    </p:spTree>
    <p:extLst>
      <p:ext uri="{BB962C8B-B14F-4D97-AF65-F5344CB8AC3E}">
        <p14:creationId xmlns:p14="http://schemas.microsoft.com/office/powerpoint/2010/main" val="257788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5147592-B4A2-134B-ACD5-238EE0CD4AED}" type="datetime1">
              <a:rPr kumimoji="0" lang="en-US" sz="1200"/>
              <a:pPr/>
              <a:t>12/4/20</a:t>
            </a:fld>
            <a:endParaRPr kumimoji="0" lang="en-US" sz="1200"/>
          </a:p>
        </p:txBody>
      </p:sp>
      <p:sp>
        <p:nvSpPr>
          <p:cNvPr id="32771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367DC23-17D5-8A46-89A9-BD38D09181F2}" type="slidenum">
              <a:rPr kumimoji="0" lang="en-US" sz="1200"/>
              <a:pPr/>
              <a:t>9</a:t>
            </a:fld>
            <a:endParaRPr kumimoji="0" lang="en-US" sz="1200"/>
          </a:p>
        </p:txBody>
      </p:sp>
      <p:sp>
        <p:nvSpPr>
          <p:cNvPr id="3277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097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134471" y="0"/>
            <a:chExt cx="1581220" cy="685800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1" r="83676"/>
            <a:stretch>
              <a:fillRect/>
            </a:stretch>
          </p:blipFill>
          <p:spPr bwMode="auto">
            <a:xfrm>
              <a:off x="134471" y="0"/>
              <a:ext cx="135815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Overlay-VerticalBridg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0"/>
              <a:ext cx="26789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7546975" y="0"/>
            <a:ext cx="1597025" cy="6858000"/>
            <a:chOff x="7413812" y="0"/>
            <a:chExt cx="1597734" cy="6858000"/>
          </a:xfrm>
        </p:grpSpPr>
        <p:pic>
          <p:nvPicPr>
            <p:cNvPr id="8" name="Picture 10" descr="Overlay-Blank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126"/>
            <a:stretch>
              <a:fillRect/>
            </a:stretch>
          </p:blipFill>
          <p:spPr bwMode="auto">
            <a:xfrm>
              <a:off x="7651376" y="0"/>
              <a:ext cx="136017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Overlay-VerticalBridg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13812" y="0"/>
              <a:ext cx="26789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2" descr="HR-Col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4841875"/>
            <a:ext cx="6035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28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Blan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07971-38EF-9C4C-A8EA-BFA514771F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35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1" r="46875"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67200" y="0"/>
              <a:ext cx="26789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8BEC9-2457-094B-A906-F38A6F85E4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90516"/>
      </p:ext>
    </p:extLst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FBF8B-DBC6-A74D-85F8-F9FF38192F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86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1" r="16862"/>
            <a:stretch>
              <a:fillRect/>
            </a:stretch>
          </p:blipFill>
          <p:spPr bwMode="auto">
            <a:xfrm>
              <a:off x="0" y="0"/>
              <a:ext cx="74676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Overlay-VerticalBridg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8309" y="0"/>
              <a:ext cx="26789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E5F43-AC21-C547-85F6-6AFB8F3D73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3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86562-0859-0C4A-9342-2F851B637A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0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134471" y="0"/>
            <a:chExt cx="158122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1" r="83676"/>
            <a:stretch>
              <a:fillRect/>
            </a:stretch>
          </p:blipFill>
          <p:spPr bwMode="auto">
            <a:xfrm>
              <a:off x="134471" y="0"/>
              <a:ext cx="135815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0"/>
              <a:ext cx="26789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7546975" y="0"/>
            <a:ext cx="1597025" cy="6858000"/>
            <a:chOff x="7413812" y="0"/>
            <a:chExt cx="1597734" cy="6858000"/>
          </a:xfrm>
        </p:grpSpPr>
        <p:pic>
          <p:nvPicPr>
            <p:cNvPr id="9" name="Picture 10" descr="Overlay-Blank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126"/>
            <a:stretch>
              <a:fillRect/>
            </a:stretch>
          </p:blipFill>
          <p:spPr bwMode="auto">
            <a:xfrm>
              <a:off x="7651376" y="0"/>
              <a:ext cx="136017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 descr="Overlay-VerticalBridg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13812" y="0"/>
              <a:ext cx="26789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2" descr="HR-Col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4841875"/>
            <a:ext cx="6035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92936"/>
      </p:ext>
    </p:extLst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9144000" cy="1190625"/>
            <a:chOff x="0" y="0"/>
            <a:chExt cx="9144000" cy="1191256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555"/>
            <a:stretch>
              <a:fillRect/>
            </a:stretch>
          </p:blipFill>
          <p:spPr bwMode="auto">
            <a:xfrm>
              <a:off x="0" y="0"/>
              <a:ext cx="91440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923365"/>
              <a:ext cx="9144000" cy="267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10"/>
          <p:cNvGrpSpPr>
            <a:grpSpLocks/>
          </p:cNvGrpSpPr>
          <p:nvPr/>
        </p:nvGrpSpPr>
        <p:grpSpPr bwMode="auto">
          <a:xfrm flipV="1">
            <a:off x="0" y="5667375"/>
            <a:ext cx="9144000" cy="1190625"/>
            <a:chOff x="0" y="0"/>
            <a:chExt cx="9144000" cy="1191256"/>
          </a:xfrm>
        </p:grpSpPr>
        <p:pic>
          <p:nvPicPr>
            <p:cNvPr id="8" name="Picture 10" descr="Overlay-Blank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555"/>
            <a:stretch>
              <a:fillRect/>
            </a:stretch>
          </p:blipFill>
          <p:spPr bwMode="auto">
            <a:xfrm>
              <a:off x="0" y="0"/>
              <a:ext cx="91440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Overlay-HorizontalBridg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923365"/>
              <a:ext cx="9144000" cy="267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2" descr="HR-Col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3259138"/>
            <a:ext cx="6035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3C95C-99A9-9A4A-A8C2-61A962231C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9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Overlay-HorizontalBridg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E80AC-9932-9F4F-AA02-7E223A66A2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3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5675" y="2460625"/>
            <a:ext cx="3563938" cy="9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1" name="Picture 10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79463" y="2460625"/>
            <a:ext cx="3563937" cy="9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90DAD-91CB-7E42-9EF5-019DF0EC8D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9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4" name="Picture 7" descr="Overlay-Blank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 descr="Overlay-HorizontalBridg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23788-3F54-9248-B54A-0C49ADC8C0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59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Overlay-Blan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E53A8-5F50-5A44-B411-79AD794F4F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7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1" r="46875"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67200" y="0"/>
              <a:ext cx="26789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8288F-2ECE-F245-B8E0-72A06581DE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6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2163" y="39688"/>
            <a:ext cx="7570787" cy="14128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2163" y="1762125"/>
            <a:ext cx="7570787" cy="42894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6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F8F7F3"/>
                </a:solidFill>
              </a:defRPr>
            </a:lvl1pPr>
          </a:lstStyle>
          <a:p>
            <a:fld id="{738394F9-EB8C-5645-8452-AD45DE5DB22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47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151" r:id="rId1"/>
    <p:sldLayoutId id="2147485152" r:id="rId2"/>
    <p:sldLayoutId id="2147485153" r:id="rId3"/>
    <p:sldLayoutId id="2147485154" r:id="rId4"/>
    <p:sldLayoutId id="2147485155" r:id="rId5"/>
    <p:sldLayoutId id="2147485156" r:id="rId6"/>
    <p:sldLayoutId id="2147485157" r:id="rId7"/>
    <p:sldLayoutId id="2147485158" r:id="rId8"/>
    <p:sldLayoutId id="2147485159" r:id="rId9"/>
    <p:sldLayoutId id="2147485160" r:id="rId10"/>
    <p:sldLayoutId id="2147485161" r:id="rId11"/>
    <p:sldLayoutId id="2147485162" r:id="rId12"/>
    <p:sldLayoutId id="2147485163" r:id="rId13"/>
  </p:sldLayoutIdLst>
  <p:hf sldNum="0" hdr="0"/>
  <p:txStyles>
    <p:titleStyle>
      <a:lvl1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1" charset="0"/>
          <a:ea typeface="ＭＳ Ｐゴシック" pitchFamily="1" charset="-128"/>
          <a:cs typeface="ＭＳ Ｐゴシック" pitchFamily="1" charset="-128"/>
        </a:defRPr>
      </a:lvl2pPr>
      <a:lvl3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1" charset="0"/>
          <a:ea typeface="ＭＳ Ｐゴシック" pitchFamily="1" charset="-128"/>
          <a:cs typeface="ＭＳ Ｐゴシック" pitchFamily="1" charset="-128"/>
        </a:defRPr>
      </a:lvl3pPr>
      <a:lvl4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1" charset="0"/>
          <a:ea typeface="ＭＳ Ｐゴシック" pitchFamily="1" charset="-128"/>
          <a:cs typeface="ＭＳ Ｐゴシック" pitchFamily="1" charset="-128"/>
        </a:defRPr>
      </a:lvl4pPr>
      <a:lvl5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1" charset="0"/>
          <a:ea typeface="ＭＳ Ｐゴシック" pitchFamily="1" charset="-128"/>
          <a:cs typeface="ＭＳ Ｐゴシック" pitchFamily="1" charset="-128"/>
        </a:defRPr>
      </a:lvl5pPr>
      <a:lvl6pPr marL="4572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1" charset="0"/>
          <a:ea typeface="ＭＳ Ｐゴシック" pitchFamily="1" charset="-128"/>
          <a:cs typeface="ＭＳ Ｐゴシック" pitchFamily="1" charset="-128"/>
        </a:defRPr>
      </a:lvl6pPr>
      <a:lvl7pPr marL="9144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1" charset="0"/>
          <a:ea typeface="ＭＳ Ｐゴシック" pitchFamily="1" charset="-128"/>
          <a:cs typeface="ＭＳ Ｐゴシック" pitchFamily="1" charset="-128"/>
        </a:defRPr>
      </a:lvl7pPr>
      <a:lvl8pPr marL="13716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1" charset="0"/>
          <a:ea typeface="ＭＳ Ｐゴシック" pitchFamily="1" charset="-128"/>
          <a:cs typeface="ＭＳ Ｐゴシック" pitchFamily="1" charset="-128"/>
        </a:defRPr>
      </a:lvl8pPr>
      <a:lvl9pPr marL="18288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ts val="2400"/>
        </a:spcBef>
        <a:spcAft>
          <a:spcPct val="0"/>
        </a:spcAft>
        <a:buClr>
          <a:srgbClr val="BAABE3"/>
        </a:buClr>
        <a:buFont typeface="Candara" charset="0"/>
        <a:buChar char="•"/>
        <a:defRPr sz="2800" kern="1200">
          <a:solidFill>
            <a:schemeClr val="tx2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Font typeface="Candara" charset="0"/>
        <a:buChar char="•"/>
        <a:defRPr sz="2600" kern="1200">
          <a:solidFill>
            <a:schemeClr val="tx2"/>
          </a:solidFill>
          <a:latin typeface="+mn-lt"/>
          <a:ea typeface="ＭＳ Ｐゴシック" pitchFamily="1" charset="-128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rgbClr val="BAABE3"/>
        </a:buClr>
        <a:buFont typeface="Candara" charset="0"/>
        <a:buChar char="•"/>
        <a:defRPr sz="2400" kern="1200">
          <a:solidFill>
            <a:schemeClr val="tx2"/>
          </a:solidFill>
          <a:latin typeface="+mn-lt"/>
          <a:ea typeface="ＭＳ Ｐゴシック" pitchFamily="1" charset="-128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Font typeface="Candara" charset="0"/>
        <a:buChar char="•"/>
        <a:defRPr sz="2200" kern="1200">
          <a:solidFill>
            <a:schemeClr val="tx2"/>
          </a:solidFill>
          <a:latin typeface="+mn-lt"/>
          <a:ea typeface="ＭＳ Ｐゴシック" pitchFamily="1" charset="-128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rgbClr val="BAABE3"/>
        </a:buClr>
        <a:buFont typeface="Candara" charset="0"/>
        <a:buChar char="•"/>
        <a:defRPr sz="2000" kern="1200">
          <a:solidFill>
            <a:schemeClr val="tx2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ara.oswood@ucr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raduate.ucr.edu/" TargetMode="External"/><Relationship Id="rId4" Type="http://schemas.openxmlformats.org/officeDocument/2006/relationships/hyperlink" Target="mailto:trina.elerts@ucr.edu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uate.ucr.edu/filing-resource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dadmin.com/ucr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aduate.ucr.edu/proquest-etd-faq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dadmin.com/ucr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aduate.ucr.edu/filing-resource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uate.ucr.edu/petitions-and-form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uate.ucr.edu/copyright-and-fair-use-resource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raddiv.ucr.edu/ESforms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uate.ucr.edu/proquest-etd-faqs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wrc.ucr.ed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unseling.ucr.edu" TargetMode="External"/><Relationship Id="rId4" Type="http://schemas.openxmlformats.org/officeDocument/2006/relationships/hyperlink" Target="https://gwrc.ucr.edu/programs/dissertation-support/occasions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uate.ucr.edu/graduation-procedures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447800"/>
            <a:ext cx="9144000" cy="2816225"/>
          </a:xfrm>
        </p:spPr>
        <p:txBody>
          <a:bodyPr/>
          <a:lstStyle/>
          <a:p>
            <a:pPr eaLnBrk="1" hangingPunct="1"/>
            <a:r>
              <a:rPr kumimoji="1" lang="en-US" sz="4800" b="1" dirty="0">
                <a:latin typeface="Candara" charset="0"/>
                <a:ea typeface="ＭＳ Ｐゴシック" charset="0"/>
                <a:cs typeface="American Typewriter" charset="0"/>
              </a:rPr>
              <a:t>DISSERTATION/THESIS </a:t>
            </a:r>
            <a:br>
              <a:rPr kumimoji="1" lang="en-US" sz="4800" b="1" dirty="0">
                <a:latin typeface="Candara" charset="0"/>
                <a:ea typeface="ＭＳ Ｐゴシック" charset="0"/>
                <a:cs typeface="American Typewriter" charset="0"/>
              </a:rPr>
            </a:br>
            <a:r>
              <a:rPr kumimoji="1" lang="en-US" sz="4800" b="1" dirty="0">
                <a:latin typeface="Candara" charset="0"/>
                <a:ea typeface="ＭＳ Ｐゴシック" charset="0"/>
                <a:cs typeface="American Typewriter" charset="0"/>
              </a:rPr>
              <a:t>FORMATTING &amp; SUBMISSION WORKSHOP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05200" y="5791200"/>
            <a:ext cx="5446713" cy="830263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Clr>
                <a:srgbClr val="95B3D7"/>
              </a:buClr>
            </a:pPr>
            <a:r>
              <a:rPr kumimoji="1" lang="en-US" sz="2400" i="1" dirty="0">
                <a:solidFill>
                  <a:schemeClr val="bg2"/>
                </a:solidFill>
                <a:latin typeface="Candara" charset="0"/>
                <a:ea typeface="ＭＳ Ｐゴシック" charset="0"/>
                <a:cs typeface="American Typewriter" charset="0"/>
              </a:rPr>
              <a:t>Amanda Wong &amp; Trina Elerts</a:t>
            </a:r>
          </a:p>
          <a:p>
            <a:pPr algn="r" eaLnBrk="1" hangingPunct="1">
              <a:lnSpc>
                <a:spcPct val="90000"/>
              </a:lnSpc>
              <a:buClr>
                <a:srgbClr val="95B3D7"/>
              </a:buClr>
            </a:pPr>
            <a:r>
              <a:rPr kumimoji="1" lang="en-US" sz="2400" i="1" dirty="0">
                <a:solidFill>
                  <a:schemeClr val="bg2"/>
                </a:solidFill>
                <a:latin typeface="Candara" charset="0"/>
                <a:ea typeface="ＭＳ Ｐゴシック" charset="0"/>
                <a:cs typeface="American Typewriter" charset="0"/>
              </a:rPr>
              <a:t>Graduate Academic Affairs</a:t>
            </a:r>
            <a:endParaRPr kumimoji="1" lang="en-US" sz="2400" dirty="0">
              <a:solidFill>
                <a:schemeClr val="bg2"/>
              </a:solidFill>
              <a:latin typeface="Candara" charset="0"/>
              <a:ea typeface="ＭＳ Ｐゴシック" charset="0"/>
              <a:cs typeface="American Typewriter" charset="0"/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ndar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Content Placeholder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208529A-BBB4-2A42-9EFD-342CC6C47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10271" y="18423"/>
            <a:ext cx="5323458" cy="689311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 lIns="92075" tIns="46038" rIns="92075" bIns="46038"/>
          <a:lstStyle/>
          <a:p>
            <a:pPr eaLnBrk="1" hangingPunct="1"/>
            <a:r>
              <a:rPr kumimoji="1" lang="en-US" sz="4800" b="1">
                <a:latin typeface="Candara" charset="0"/>
                <a:ea typeface="ＭＳ Ｐゴシック" charset="0"/>
                <a:cs typeface="American Typewriter" charset="0"/>
              </a:rPr>
              <a:t>Format - Preliminary Pages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534400" cy="5105400"/>
          </a:xfrm>
        </p:spPr>
        <p:txBody>
          <a:bodyPr lIns="92075" tIns="46038" rIns="92075" bIns="46038">
            <a:normAutofit/>
          </a:bodyPr>
          <a:lstStyle/>
          <a:p>
            <a:pPr marL="609600" indent="-609600" eaLnBrk="1" hangingPunct="1">
              <a:lnSpc>
                <a:spcPct val="80000"/>
              </a:lnSpc>
              <a:buClr>
                <a:srgbClr val="95B3D7"/>
              </a:buClr>
              <a:buFont typeface="Arial" charset="0"/>
              <a:buAutoNum type="arabicPeriod"/>
            </a:pPr>
            <a:r>
              <a:rPr kumimoji="1" lang="en-US" sz="20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Title Page </a:t>
            </a:r>
            <a:r>
              <a:rPr kumimoji="1" lang="en-US" sz="1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(page </a:t>
            </a:r>
            <a:r>
              <a:rPr kumimoji="1" lang="en-US" sz="1600" dirty="0" err="1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i</a:t>
            </a:r>
            <a:r>
              <a:rPr kumimoji="1" lang="en-US" sz="1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, not printed)</a:t>
            </a:r>
            <a:endParaRPr kumimoji="1" lang="en-US" sz="2000" dirty="0">
              <a:solidFill>
                <a:srgbClr val="1F497D"/>
              </a:solidFill>
              <a:latin typeface="Candara" charset="0"/>
              <a:ea typeface="ＭＳ Ｐゴシック" charset="0"/>
              <a:cs typeface="American Typewriter" charset="0"/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95B3D7"/>
              </a:buClr>
              <a:buFont typeface="Arial" charset="0"/>
              <a:buAutoNum type="arabicPeriod"/>
            </a:pPr>
            <a:r>
              <a:rPr kumimoji="1" lang="en-US" sz="20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Copyright Page </a:t>
            </a:r>
            <a:r>
              <a:rPr kumimoji="1" lang="en-US" sz="1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(page ii, not printed)</a:t>
            </a:r>
            <a:endParaRPr kumimoji="1" lang="en-US" sz="2000" dirty="0">
              <a:solidFill>
                <a:srgbClr val="1F497D"/>
              </a:solidFill>
              <a:latin typeface="Candara" charset="0"/>
              <a:ea typeface="ＭＳ Ｐゴシック" charset="0"/>
              <a:cs typeface="American Typewriter" charset="0"/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95B3D7"/>
              </a:buClr>
              <a:buFont typeface="Arial" charset="0"/>
              <a:buAutoNum type="arabicPeriod"/>
            </a:pPr>
            <a:r>
              <a:rPr kumimoji="1" lang="en-US" sz="20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Signature Approval Page </a:t>
            </a:r>
            <a:r>
              <a:rPr kumimoji="1" lang="en-US" sz="1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(page iii, not printed)</a:t>
            </a:r>
            <a:endParaRPr kumimoji="1" lang="en-US" sz="2000" dirty="0">
              <a:solidFill>
                <a:srgbClr val="1F497D"/>
              </a:solidFill>
              <a:latin typeface="Candara" charset="0"/>
              <a:ea typeface="ＭＳ Ｐゴシック" charset="0"/>
              <a:cs typeface="American Typewriter" charset="0"/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95B3D7"/>
              </a:buClr>
              <a:buFont typeface="Arial" charset="0"/>
              <a:buAutoNum type="arabicPeriod"/>
            </a:pPr>
            <a:r>
              <a:rPr kumimoji="1" lang="en-US" sz="20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Acknowledgements </a:t>
            </a:r>
            <a:r>
              <a:rPr kumimoji="1" lang="en-US" sz="1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(optional)</a:t>
            </a:r>
            <a:endParaRPr kumimoji="1" lang="en-US" sz="2000" dirty="0">
              <a:solidFill>
                <a:srgbClr val="1F497D"/>
              </a:solidFill>
              <a:latin typeface="Candara" charset="0"/>
              <a:ea typeface="ＭＳ Ｐゴシック" charset="0"/>
              <a:cs typeface="American Typewriter" charset="0"/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95B3D7"/>
              </a:buClr>
              <a:buFont typeface="Arial" charset="0"/>
              <a:buAutoNum type="arabicPeriod"/>
            </a:pPr>
            <a:r>
              <a:rPr kumimoji="1" lang="en-US" sz="20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Dedication </a:t>
            </a:r>
            <a:r>
              <a:rPr kumimoji="1" lang="en-US" sz="1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(optional)</a:t>
            </a:r>
            <a:endParaRPr kumimoji="1" lang="en-US" sz="2000" dirty="0">
              <a:solidFill>
                <a:srgbClr val="1F497D"/>
              </a:solidFill>
              <a:latin typeface="Candara" charset="0"/>
              <a:ea typeface="ＭＳ Ｐゴシック" charset="0"/>
              <a:cs typeface="American Typewriter" charset="0"/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95B3D7"/>
              </a:buClr>
              <a:buFont typeface="Arial" charset="0"/>
              <a:buAutoNum type="arabicPeriod"/>
            </a:pPr>
            <a:r>
              <a:rPr kumimoji="1" lang="en-US" sz="20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Abstract </a:t>
            </a:r>
            <a:r>
              <a:rPr kumimoji="1" lang="en-US" sz="1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(required for PhD only)</a:t>
            </a:r>
            <a:endParaRPr kumimoji="1" lang="en-US" sz="2000" dirty="0">
              <a:solidFill>
                <a:srgbClr val="1F497D"/>
              </a:solidFill>
              <a:latin typeface="Candara" charset="0"/>
              <a:ea typeface="ＭＳ Ｐゴシック" charset="0"/>
              <a:cs typeface="American Typewriter" charset="0"/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95B3D7"/>
              </a:buClr>
              <a:buFont typeface="Arial" charset="0"/>
              <a:buAutoNum type="arabicPeriod"/>
            </a:pPr>
            <a:r>
              <a:rPr kumimoji="1" lang="en-US" sz="20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Table of Contents </a:t>
            </a:r>
            <a:r>
              <a:rPr kumimoji="1" lang="en-US" sz="1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(required)</a:t>
            </a:r>
            <a:endParaRPr kumimoji="1" lang="en-US" sz="2000" dirty="0">
              <a:solidFill>
                <a:srgbClr val="1F497D"/>
              </a:solidFill>
              <a:latin typeface="Candara" charset="0"/>
              <a:ea typeface="ＭＳ Ｐゴシック" charset="0"/>
              <a:cs typeface="American Typewriter" charset="0"/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95B3D7"/>
              </a:buClr>
              <a:buFont typeface="Arial" charset="0"/>
              <a:buAutoNum type="arabicPeriod"/>
            </a:pPr>
            <a:r>
              <a:rPr kumimoji="1" lang="en-US" sz="20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List of Figures, Tables, Abbreviations, Symbols, </a:t>
            </a:r>
            <a:r>
              <a:rPr kumimoji="1" lang="en-US" sz="2000" dirty="0" err="1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etc</a:t>
            </a:r>
            <a:r>
              <a:rPr kumimoji="1" lang="en-US" sz="20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… </a:t>
            </a:r>
            <a:r>
              <a:rPr kumimoji="1" lang="en-US" sz="1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(required, if necessary)</a:t>
            </a:r>
            <a:endParaRPr kumimoji="1" lang="en-US" sz="2000" dirty="0">
              <a:solidFill>
                <a:srgbClr val="1F497D"/>
              </a:solidFill>
              <a:latin typeface="Candara" charset="0"/>
              <a:ea typeface="ＭＳ Ｐゴシック" charset="0"/>
              <a:cs typeface="Times" charset="0"/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95B3D7"/>
              </a:buClr>
              <a:buFont typeface="Arial" charset="0"/>
              <a:buAutoNum type="arabicPeriod"/>
            </a:pPr>
            <a:r>
              <a:rPr kumimoji="1" lang="en-US" sz="20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Preface or Forward </a:t>
            </a:r>
            <a:r>
              <a:rPr kumimoji="1" lang="en-US" sz="1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(optional)</a:t>
            </a:r>
            <a:endParaRPr kumimoji="1" lang="en-US" sz="2200" dirty="0">
              <a:solidFill>
                <a:srgbClr val="1F497D"/>
              </a:solidFill>
              <a:latin typeface="Candara" charset="0"/>
              <a:ea typeface="ＭＳ Ｐゴシック" charset="0"/>
              <a:cs typeface="Times" charset="0"/>
            </a:endParaRPr>
          </a:p>
        </p:txBody>
      </p:sp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 lIns="92075" tIns="46038" rIns="92075" bIns="46038"/>
          <a:lstStyle/>
          <a:p>
            <a:pPr eaLnBrk="1" hangingPunct="1"/>
            <a:r>
              <a:rPr kumimoji="1" lang="en-US" sz="4800" b="1">
                <a:latin typeface="Candara" charset="0"/>
                <a:ea typeface="ＭＳ Ｐゴシック" charset="0"/>
                <a:cs typeface="American Typewriter" charset="0"/>
              </a:rPr>
              <a:t>Format - Document Body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305800" cy="4800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</a:pPr>
            <a:r>
              <a:rPr kumimoji="1" lang="en-US" sz="26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Pagination – </a:t>
            </a:r>
            <a:r>
              <a:rPr kumimoji="1" lang="en-US" sz="19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3 separate sections (no numbers, lowercase roman numerals, and regular numbers)</a:t>
            </a:r>
          </a:p>
          <a:p>
            <a:pPr eaLnBrk="1" hangingPunct="1">
              <a:lnSpc>
                <a:spcPct val="80000"/>
              </a:lnSpc>
            </a:pPr>
            <a:r>
              <a:rPr kumimoji="1" lang="en-US" sz="26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Margins - </a:t>
            </a:r>
            <a:r>
              <a:rPr kumimoji="1" lang="en-US" sz="19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1.5</a:t>
            </a:r>
            <a:r>
              <a:rPr kumimoji="1" lang="ja-JP" altLang="en-US" sz="19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”</a:t>
            </a:r>
            <a:r>
              <a:rPr kumimoji="1" lang="en-US" sz="19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 on left &amp; top, 1</a:t>
            </a:r>
            <a:r>
              <a:rPr kumimoji="1" lang="ja-JP" altLang="en-US" sz="19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”</a:t>
            </a:r>
            <a:r>
              <a:rPr kumimoji="1" lang="en-US" sz="19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 on right &amp; bottom</a:t>
            </a:r>
          </a:p>
          <a:p>
            <a:pPr eaLnBrk="1" hangingPunct="1">
              <a:lnSpc>
                <a:spcPct val="80000"/>
              </a:lnSpc>
            </a:pPr>
            <a:r>
              <a:rPr kumimoji="1" lang="en-US" sz="26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Widows and Orphans – </a:t>
            </a:r>
            <a:r>
              <a:rPr kumimoji="1" lang="en-US" sz="19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remove these</a:t>
            </a:r>
          </a:p>
          <a:p>
            <a:pPr eaLnBrk="1" hangingPunct="1">
              <a:lnSpc>
                <a:spcPct val="80000"/>
              </a:lnSpc>
            </a:pPr>
            <a:r>
              <a:rPr kumimoji="1" lang="en-US" sz="26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Tables, Figures and Captions - </a:t>
            </a:r>
            <a:r>
              <a:rPr kumimoji="1" lang="en-US" sz="19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examples</a:t>
            </a:r>
          </a:p>
          <a:p>
            <a:pPr eaLnBrk="1" hangingPunct="1">
              <a:lnSpc>
                <a:spcPct val="80000"/>
              </a:lnSpc>
            </a:pPr>
            <a:r>
              <a:rPr kumimoji="1" lang="en-US" sz="26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Double-spacing - </a:t>
            </a:r>
            <a:r>
              <a:rPr kumimoji="1" lang="en-US" sz="19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general rule, some exceptions</a:t>
            </a:r>
            <a:endParaRPr kumimoji="1" lang="en-US" sz="2600">
              <a:solidFill>
                <a:srgbClr val="1F497D"/>
              </a:solidFill>
              <a:latin typeface="Candara" charset="0"/>
              <a:ea typeface="ＭＳ Ｐゴシック" charset="0"/>
              <a:cs typeface="American Typewriter" charset="0"/>
            </a:endParaRPr>
          </a:p>
          <a:p>
            <a:pPr eaLnBrk="1" hangingPunct="1">
              <a:lnSpc>
                <a:spcPct val="80000"/>
              </a:lnSpc>
            </a:pPr>
            <a:r>
              <a:rPr kumimoji="1" lang="en-US" sz="26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Type Size - </a:t>
            </a:r>
            <a:r>
              <a:rPr kumimoji="1" lang="en-US" sz="19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10, 11 or 12 point</a:t>
            </a:r>
          </a:p>
          <a:p>
            <a:pPr eaLnBrk="1" hangingPunct="1">
              <a:lnSpc>
                <a:spcPct val="80000"/>
              </a:lnSpc>
            </a:pPr>
            <a:r>
              <a:rPr kumimoji="1" lang="en-US" sz="26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Font Style </a:t>
            </a:r>
            <a:r>
              <a:rPr kumimoji="1" lang="en-US" sz="19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– any legible style is OK</a:t>
            </a:r>
            <a:endParaRPr kumimoji="1" lang="en-US" sz="2600">
              <a:solidFill>
                <a:srgbClr val="1F497D"/>
              </a:solidFill>
              <a:latin typeface="Candara" charset="0"/>
              <a:ea typeface="ＭＳ Ｐゴシック" charset="0"/>
              <a:cs typeface="American Typewriter" charset="0"/>
            </a:endParaRPr>
          </a:p>
          <a:p>
            <a:pPr eaLnBrk="1" hangingPunct="1">
              <a:lnSpc>
                <a:spcPct val="80000"/>
              </a:lnSpc>
            </a:pPr>
            <a:r>
              <a:rPr kumimoji="1" lang="en-US" sz="26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Use of color is acceptable </a:t>
            </a:r>
            <a:endParaRPr kumimoji="1" lang="en-US" sz="1900">
              <a:solidFill>
                <a:srgbClr val="1F497D"/>
              </a:solidFill>
              <a:latin typeface="Candara" charset="0"/>
              <a:ea typeface="ＭＳ Ｐゴシック" charset="0"/>
              <a:cs typeface="American Typewriter" charset="0"/>
            </a:endParaRPr>
          </a:p>
        </p:txBody>
      </p:sp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idow Examp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61" y="0"/>
            <a:ext cx="529936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27014" name="Text Box 6"/>
          <p:cNvSpPr txBox="1">
            <a:spLocks noChangeArrowheads="1"/>
          </p:cNvSpPr>
          <p:nvPr/>
        </p:nvSpPr>
        <p:spPr bwMode="auto">
          <a:xfrm>
            <a:off x="3886200" y="3048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latin typeface="Apple Casual" charset="0"/>
                <a:ea typeface="+mn-ea"/>
                <a:cs typeface="+mn-cs"/>
              </a:rPr>
              <a:t>Widow Line</a:t>
            </a:r>
            <a:endParaRPr lang="en-US" dirty="0">
              <a:ln>
                <a:solidFill>
                  <a:schemeClr val="tx2"/>
                </a:solidFill>
              </a:ln>
              <a:solidFill>
                <a:schemeClr val="accent2"/>
              </a:solidFill>
              <a:ea typeface="+mn-ea"/>
              <a:cs typeface="+mn-cs"/>
            </a:endParaRPr>
          </a:p>
        </p:txBody>
      </p:sp>
      <p:sp>
        <p:nvSpPr>
          <p:cNvPr id="39941" name="AutoShape 8"/>
          <p:cNvSpPr>
            <a:spLocks noChangeArrowheads="1"/>
          </p:cNvSpPr>
          <p:nvPr/>
        </p:nvSpPr>
        <p:spPr bwMode="auto">
          <a:xfrm>
            <a:off x="3429000" y="457200"/>
            <a:ext cx="304800" cy="3810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C2E8C4"/>
          </a:solidFill>
          <a:ln w="9525">
            <a:solidFill>
              <a:srgbClr val="2F1F5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phan Example.pdf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-76200"/>
            <a:ext cx="529936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27015" name="Text Box 7"/>
          <p:cNvSpPr txBox="1">
            <a:spLocks noChangeArrowheads="1"/>
          </p:cNvSpPr>
          <p:nvPr/>
        </p:nvSpPr>
        <p:spPr bwMode="auto">
          <a:xfrm>
            <a:off x="4953000" y="6324600"/>
            <a:ext cx="3810000" cy="4572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pple Casual" charset="0"/>
              </a:rPr>
              <a:t>Orphan Heading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39942" name="AutoShape 10"/>
          <p:cNvSpPr>
            <a:spLocks noChangeArrowheads="1"/>
          </p:cNvSpPr>
          <p:nvPr/>
        </p:nvSpPr>
        <p:spPr bwMode="auto">
          <a:xfrm rot="-10776161">
            <a:off x="4649254" y="6171152"/>
            <a:ext cx="303212" cy="304800"/>
          </a:xfrm>
          <a:prstGeom prst="downArrow">
            <a:avLst>
              <a:gd name="adj1" fmla="val 50000"/>
              <a:gd name="adj2" fmla="val 3339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09003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 lIns="92075" tIns="46038" rIns="92075" bIns="46038"/>
          <a:lstStyle/>
          <a:p>
            <a:pPr eaLnBrk="1" hangingPunct="1"/>
            <a:r>
              <a:rPr kumimoji="1" lang="en-US" sz="4800" b="1">
                <a:latin typeface="Candara" charset="0"/>
                <a:ea typeface="ＭＳ Ｐゴシック" charset="0"/>
                <a:cs typeface="American Typewriter" charset="0"/>
              </a:rPr>
              <a:t>Format - Document Body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305800" cy="4800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</a:pPr>
            <a:r>
              <a:rPr kumimoji="1" lang="en-US" sz="26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Pagination – </a:t>
            </a:r>
            <a:r>
              <a:rPr kumimoji="1" lang="en-US" sz="19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3 separate sections (no numbers, lowercase roman numerals, and regular numbers)</a:t>
            </a:r>
          </a:p>
          <a:p>
            <a:pPr eaLnBrk="1" hangingPunct="1">
              <a:lnSpc>
                <a:spcPct val="80000"/>
              </a:lnSpc>
            </a:pPr>
            <a:r>
              <a:rPr kumimoji="1" lang="en-US" sz="26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Margins - </a:t>
            </a:r>
            <a:r>
              <a:rPr kumimoji="1" lang="en-US" sz="19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1.5</a:t>
            </a:r>
            <a:r>
              <a:rPr kumimoji="1" lang="ja-JP" altLang="en-US" sz="19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”</a:t>
            </a:r>
            <a:r>
              <a:rPr kumimoji="1" lang="en-US" sz="19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 on left &amp; top, 1</a:t>
            </a:r>
            <a:r>
              <a:rPr kumimoji="1" lang="ja-JP" altLang="en-US" sz="19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”</a:t>
            </a:r>
            <a:r>
              <a:rPr kumimoji="1" lang="en-US" sz="19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 on right &amp; bottom</a:t>
            </a:r>
          </a:p>
          <a:p>
            <a:pPr eaLnBrk="1" hangingPunct="1">
              <a:lnSpc>
                <a:spcPct val="80000"/>
              </a:lnSpc>
            </a:pPr>
            <a:r>
              <a:rPr kumimoji="1" lang="en-US" sz="26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Widows and Orphans – </a:t>
            </a:r>
            <a:r>
              <a:rPr kumimoji="1" lang="en-US" sz="19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remove these</a:t>
            </a:r>
          </a:p>
          <a:p>
            <a:pPr eaLnBrk="1" hangingPunct="1">
              <a:lnSpc>
                <a:spcPct val="80000"/>
              </a:lnSpc>
            </a:pPr>
            <a:r>
              <a:rPr kumimoji="1" lang="en-US" sz="26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Tables, Figures and Captions - </a:t>
            </a:r>
            <a:r>
              <a:rPr kumimoji="1" lang="en-US" sz="19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examples</a:t>
            </a:r>
          </a:p>
          <a:p>
            <a:pPr eaLnBrk="1" hangingPunct="1">
              <a:lnSpc>
                <a:spcPct val="80000"/>
              </a:lnSpc>
            </a:pPr>
            <a:r>
              <a:rPr kumimoji="1" lang="en-US" sz="26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Double-spacing - </a:t>
            </a:r>
            <a:r>
              <a:rPr kumimoji="1" lang="en-US" sz="19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general rule, some exceptions</a:t>
            </a:r>
            <a:endParaRPr kumimoji="1" lang="en-US" sz="2600">
              <a:solidFill>
                <a:srgbClr val="1F497D"/>
              </a:solidFill>
              <a:latin typeface="Candara" charset="0"/>
              <a:ea typeface="ＭＳ Ｐゴシック" charset="0"/>
              <a:cs typeface="American Typewriter" charset="0"/>
            </a:endParaRPr>
          </a:p>
          <a:p>
            <a:pPr eaLnBrk="1" hangingPunct="1">
              <a:lnSpc>
                <a:spcPct val="80000"/>
              </a:lnSpc>
            </a:pPr>
            <a:r>
              <a:rPr kumimoji="1" lang="en-US" sz="26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Type Size - </a:t>
            </a:r>
            <a:r>
              <a:rPr kumimoji="1" lang="en-US" sz="19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10, 11 or 12 point</a:t>
            </a:r>
          </a:p>
          <a:p>
            <a:pPr eaLnBrk="1" hangingPunct="1">
              <a:lnSpc>
                <a:spcPct val="80000"/>
              </a:lnSpc>
            </a:pPr>
            <a:r>
              <a:rPr kumimoji="1" lang="en-US" sz="26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Font Style </a:t>
            </a:r>
            <a:r>
              <a:rPr kumimoji="1" lang="en-US" sz="19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– any legible style is OK</a:t>
            </a:r>
            <a:endParaRPr kumimoji="1" lang="en-US" sz="2600">
              <a:solidFill>
                <a:srgbClr val="1F497D"/>
              </a:solidFill>
              <a:latin typeface="Candara" charset="0"/>
              <a:ea typeface="ＭＳ Ｐゴシック" charset="0"/>
              <a:cs typeface="American Typewriter" charset="0"/>
            </a:endParaRPr>
          </a:p>
          <a:p>
            <a:pPr eaLnBrk="1" hangingPunct="1">
              <a:lnSpc>
                <a:spcPct val="80000"/>
              </a:lnSpc>
            </a:pPr>
            <a:r>
              <a:rPr kumimoji="1" lang="en-US" sz="26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Use of color is acceptable </a:t>
            </a:r>
            <a:endParaRPr kumimoji="1" lang="en-US" sz="1900">
              <a:solidFill>
                <a:srgbClr val="1F497D"/>
              </a:solidFill>
              <a:latin typeface="Candara" charset="0"/>
              <a:ea typeface="ＭＳ Ｐゴシック" charset="0"/>
              <a:cs typeface="American Typewriter" charset="0"/>
            </a:endParaRPr>
          </a:p>
        </p:txBody>
      </p:sp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15400" cy="5334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1F497D"/>
                </a:solidFill>
                <a:latin typeface="Candara" charset="0"/>
                <a:ea typeface="ＭＳ Ｐゴシック" charset="0"/>
                <a:cs typeface="ＭＳ Ｐゴシック" charset="0"/>
              </a:rPr>
              <a:t>Figure &amp; Caption embedded in text</a:t>
            </a:r>
          </a:p>
        </p:txBody>
      </p:sp>
      <p:pic>
        <p:nvPicPr>
          <p:cNvPr id="44035" name="Picture 4" descr="figure exampl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5410200" cy="619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6096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Figure &amp; Caption on own page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85800"/>
            <a:ext cx="4800600" cy="6212541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98550"/>
          </a:xfrm>
        </p:spPr>
        <p:txBody>
          <a:bodyPr/>
          <a:lstStyle/>
          <a:p>
            <a:pPr eaLnBrk="1" hangingPunct="1"/>
            <a:r>
              <a:rPr lang="en-US" sz="4000">
                <a:latin typeface="Candara" charset="0"/>
                <a:ea typeface="ＭＳ Ｐゴシック" charset="0"/>
                <a:cs typeface="American Typewriter" charset="0"/>
              </a:rPr>
              <a:t>Caption and Figure on Separate Pages</a:t>
            </a:r>
          </a:p>
        </p:txBody>
      </p:sp>
      <p:sp>
        <p:nvSpPr>
          <p:cNvPr id="39943" name="Text Placeholder 8"/>
          <p:cNvSpPr>
            <a:spLocks noGrp="1"/>
          </p:cNvSpPr>
          <p:nvPr>
            <p:ph type="body" idx="1"/>
          </p:nvPr>
        </p:nvSpPr>
        <p:spPr>
          <a:xfrm>
            <a:off x="4800600" y="1381805"/>
            <a:ext cx="3657600" cy="65881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95B3D7"/>
              </a:buClr>
            </a:pPr>
            <a:r>
              <a:rPr lang="en-US" sz="36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Caption</a:t>
            </a:r>
          </a:p>
        </p:txBody>
      </p:sp>
      <p:sp>
        <p:nvSpPr>
          <p:cNvPr id="39944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725714" y="1391331"/>
            <a:ext cx="3565525" cy="6397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95B3D7"/>
              </a:buClr>
            </a:pPr>
            <a:r>
              <a:rPr lang="en-US" sz="3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Figure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50184" name="Picture 6" descr="figure exampl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73275"/>
            <a:ext cx="3866494" cy="4648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1BB86D-B195-4D4C-932B-EACADFF0D0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136267-6765-524A-80FE-9A05AF35E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625" y="2073275"/>
            <a:ext cx="3694575" cy="464820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 orient="vert"/>
          </p:nvPr>
        </p:nvSpPr>
        <p:spPr>
          <a:xfrm rot="16200000">
            <a:off x="4343400" y="-4038600"/>
            <a:ext cx="609600" cy="89916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Landscape Table &amp; Caption</a:t>
            </a:r>
          </a:p>
        </p:txBody>
      </p:sp>
      <p:pic>
        <p:nvPicPr>
          <p:cNvPr id="48131" name="Picture 1028" descr="figure exampl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40230"/>
            <a:ext cx="4876800" cy="619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1030"/>
          <p:cNvSpPr txBox="1">
            <a:spLocks noChangeArrowheads="1"/>
          </p:cNvSpPr>
          <p:nvPr/>
        </p:nvSpPr>
        <p:spPr bwMode="auto">
          <a:xfrm>
            <a:off x="5715000" y="6127751"/>
            <a:ext cx="2514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chemeClr val="bg2"/>
                </a:solidFill>
                <a:latin typeface="Apple Casual" charset="0"/>
              </a:rPr>
              <a:t>Page number must be portrait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8917" name="AutoShape 1031"/>
          <p:cNvSpPr>
            <a:spLocks noChangeArrowheads="1"/>
          </p:cNvSpPr>
          <p:nvPr/>
        </p:nvSpPr>
        <p:spPr bwMode="auto">
          <a:xfrm rot="10800000" flipV="1">
            <a:off x="4800600" y="6310312"/>
            <a:ext cx="1049338" cy="398463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1F497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n>
                <a:solidFill>
                  <a:schemeClr val="bg2"/>
                </a:solidFill>
              </a:ln>
              <a:solidFill>
                <a:schemeClr val="bg2"/>
              </a:solidFill>
              <a:latin typeface="Times New Roman" pitchFamily="-1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eaLnBrk="1" hangingPunct="1"/>
            <a:r>
              <a:rPr kumimoji="1" lang="en-US" sz="4800" b="1">
                <a:latin typeface="Candara" charset="0"/>
                <a:ea typeface="ＭＳ Ｐゴシック" charset="0"/>
                <a:cs typeface="American Typewriter" charset="0"/>
              </a:rPr>
              <a:t>Introduction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 lIns="92075" tIns="46038" rIns="92075" bIns="46038">
            <a:normAutofit/>
          </a:bodyPr>
          <a:lstStyle/>
          <a:p>
            <a:pPr marL="319088" indent="-319088" eaLnBrk="1" hangingPunct="1">
              <a:lnSpc>
                <a:spcPct val="90000"/>
              </a:lnSpc>
              <a:spcAft>
                <a:spcPts val="1200"/>
              </a:spcAft>
              <a:buClr>
                <a:srgbClr val="95B3D7"/>
              </a:buClr>
              <a:buFont typeface="Candara" charset="0"/>
              <a:buNone/>
            </a:pPr>
            <a:r>
              <a:rPr kumimoji="1" lang="en-US" b="1" dirty="0">
                <a:solidFill>
                  <a:schemeClr val="bg2"/>
                </a:solidFill>
                <a:latin typeface="Candara" charset="0"/>
                <a:ea typeface="ＭＳ Ｐゴシック" charset="0"/>
                <a:cs typeface="American Typewriter" charset="0"/>
              </a:rPr>
              <a:t>	The purpose of this workshop is to provide information about formatting the document and the steps involved in submission and graduation.  </a:t>
            </a:r>
          </a:p>
          <a:p>
            <a:pPr marL="319088" indent="-319088" eaLnBrk="1" hangingPunct="1">
              <a:lnSpc>
                <a:spcPct val="90000"/>
              </a:lnSpc>
              <a:buClr>
                <a:srgbClr val="95B3D7"/>
              </a:buClr>
              <a:buFont typeface="Candara" charset="0"/>
              <a:buNone/>
            </a:pPr>
            <a:r>
              <a:rPr kumimoji="1" lang="en-US" b="1" dirty="0">
                <a:solidFill>
                  <a:schemeClr val="bg2"/>
                </a:solidFill>
                <a:latin typeface="Candara" charset="0"/>
                <a:ea typeface="ＭＳ Ｐゴシック" charset="0"/>
                <a:cs typeface="American Typewriter" charset="0"/>
              </a:rPr>
              <a:t>Graduate Academic Affairs, Graduate Division</a:t>
            </a:r>
          </a:p>
          <a:p>
            <a:pPr lvl="2" indent="-182563" eaLnBrk="1" hangingPunct="1">
              <a:lnSpc>
                <a:spcPct val="90000"/>
              </a:lnSpc>
              <a:buClr>
                <a:srgbClr val="4471A6"/>
              </a:buClr>
              <a:buFont typeface="Wingdings" charset="0"/>
              <a:buChar char="§"/>
            </a:pPr>
            <a:r>
              <a:rPr kumimoji="1" lang="en-US" sz="2300" dirty="0">
                <a:solidFill>
                  <a:schemeClr val="bg2"/>
                </a:solidFill>
                <a:latin typeface="Candara" charset="0"/>
                <a:ea typeface="ＭＳ Ｐゴシック" charset="0"/>
                <a:cs typeface="American Typewriter" charset="0"/>
              </a:rPr>
              <a:t>Amanda Wong (A-L) and Trina Elerts (M-Z)</a:t>
            </a:r>
          </a:p>
          <a:p>
            <a:pPr lvl="2" indent="-182563" eaLnBrk="1" hangingPunct="1">
              <a:lnSpc>
                <a:spcPct val="90000"/>
              </a:lnSpc>
              <a:buClr>
                <a:srgbClr val="4471A6"/>
              </a:buClr>
              <a:buFont typeface="Wingdings" charset="0"/>
              <a:buChar char="§"/>
            </a:pPr>
            <a:r>
              <a:rPr kumimoji="1" lang="en-US" sz="2300" dirty="0">
                <a:solidFill>
                  <a:schemeClr val="bg2"/>
                </a:solidFill>
                <a:latin typeface="Candara" charset="0"/>
                <a:ea typeface="ＭＳ Ｐゴシック" charset="0"/>
                <a:cs typeface="American Typewriter" charset="0"/>
              </a:rPr>
              <a:t>140 University Office Building, 951-827-3315</a:t>
            </a:r>
          </a:p>
          <a:p>
            <a:pPr lvl="2" indent="-182563" eaLnBrk="1" hangingPunct="1">
              <a:lnSpc>
                <a:spcPct val="90000"/>
              </a:lnSpc>
              <a:buClr>
                <a:srgbClr val="4471A6"/>
              </a:buClr>
              <a:buFont typeface="Wingdings" charset="0"/>
              <a:buChar char="§"/>
            </a:pPr>
            <a:r>
              <a:rPr kumimoji="1" lang="en-US" sz="2300" dirty="0">
                <a:solidFill>
                  <a:schemeClr val="bg2"/>
                </a:solidFill>
                <a:latin typeface="Candara" charset="0"/>
                <a:ea typeface="ＭＳ Ｐゴシック" charset="0"/>
                <a:cs typeface="American Typewriter" charset="0"/>
              </a:rPr>
              <a:t>M-F, 10am to 5pm (closed 12-1 for lunch) – We will be working remotely through 2020.</a:t>
            </a:r>
          </a:p>
          <a:p>
            <a:pPr lvl="2" indent="-182563" eaLnBrk="1" hangingPunct="1">
              <a:lnSpc>
                <a:spcPct val="90000"/>
              </a:lnSpc>
              <a:buClr>
                <a:srgbClr val="4471A6"/>
              </a:buClr>
              <a:buFont typeface="Wingdings" charset="0"/>
              <a:buChar char="§"/>
            </a:pPr>
            <a:r>
              <a:rPr kumimoji="1" lang="en-US" sz="2300" dirty="0">
                <a:solidFill>
                  <a:schemeClr val="bg2"/>
                </a:solidFill>
                <a:latin typeface="Candara" charset="0"/>
                <a:ea typeface="ＭＳ Ｐゴシック" charset="0"/>
                <a:cs typeface="American Typewriter" charset="0"/>
                <a:hlinkClick r:id="rId3"/>
              </a:rPr>
              <a:t>amanda.wong@ucr.edu</a:t>
            </a:r>
            <a:endParaRPr kumimoji="1" lang="en-US" sz="2300" dirty="0">
              <a:solidFill>
                <a:schemeClr val="bg2"/>
              </a:solidFill>
              <a:latin typeface="Candara" charset="0"/>
              <a:ea typeface="ＭＳ Ｐゴシック" charset="0"/>
              <a:cs typeface="American Typewriter" charset="0"/>
            </a:endParaRPr>
          </a:p>
          <a:p>
            <a:pPr lvl="2" indent="-182563" eaLnBrk="1" hangingPunct="1">
              <a:lnSpc>
                <a:spcPct val="90000"/>
              </a:lnSpc>
              <a:buClr>
                <a:srgbClr val="4471A6"/>
              </a:buClr>
              <a:buFont typeface="Wingdings" charset="0"/>
              <a:buChar char="§"/>
            </a:pPr>
            <a:r>
              <a:rPr kumimoji="1" lang="en-US" sz="2300" dirty="0">
                <a:solidFill>
                  <a:schemeClr val="bg2"/>
                </a:solidFill>
                <a:latin typeface="Candara" charset="0"/>
                <a:ea typeface="ＭＳ Ｐゴシック" charset="0"/>
                <a:cs typeface="American Typewriter" charset="0"/>
                <a:hlinkClick r:id="rId4"/>
              </a:rPr>
              <a:t>trina.elerts@ucr.edu</a:t>
            </a:r>
            <a:r>
              <a:rPr kumimoji="1" lang="en-US" sz="2300" dirty="0">
                <a:solidFill>
                  <a:schemeClr val="bg2"/>
                </a:solidFill>
                <a:latin typeface="Candara" charset="0"/>
                <a:ea typeface="ＭＳ Ｐゴシック" charset="0"/>
                <a:cs typeface="American Typewriter" charset="0"/>
              </a:rPr>
              <a:t> </a:t>
            </a:r>
          </a:p>
          <a:p>
            <a:pPr lvl="2" indent="-182563" eaLnBrk="1" hangingPunct="1">
              <a:lnSpc>
                <a:spcPct val="90000"/>
              </a:lnSpc>
              <a:spcAft>
                <a:spcPts val="600"/>
              </a:spcAft>
              <a:buClr>
                <a:srgbClr val="4471A6"/>
              </a:buClr>
              <a:buFont typeface="Wingdings" charset="0"/>
              <a:buChar char="§"/>
            </a:pPr>
            <a:r>
              <a:rPr kumimoji="1" lang="en-US" sz="2300" dirty="0">
                <a:solidFill>
                  <a:schemeClr val="bg2"/>
                </a:solidFill>
                <a:latin typeface="Candara" charset="0"/>
                <a:ea typeface="ＭＳ Ｐゴシック" charset="0"/>
                <a:cs typeface="American Typewriter" charset="0"/>
                <a:hlinkClick r:id="rId5"/>
              </a:rPr>
              <a:t>https://</a:t>
            </a:r>
            <a:r>
              <a:rPr kumimoji="1" lang="en-US" sz="2300" dirty="0" err="1">
                <a:solidFill>
                  <a:schemeClr val="bg2"/>
                </a:solidFill>
                <a:latin typeface="Candara" charset="0"/>
                <a:ea typeface="ＭＳ Ｐゴシック" charset="0"/>
                <a:cs typeface="American Typewriter" charset="0"/>
                <a:hlinkClick r:id="rId5"/>
              </a:rPr>
              <a:t>graduate.ucr.edu</a:t>
            </a:r>
            <a:r>
              <a:rPr kumimoji="1" lang="en-US" sz="2300" dirty="0">
                <a:solidFill>
                  <a:schemeClr val="bg2"/>
                </a:solidFill>
                <a:latin typeface="Candara" charset="0"/>
                <a:ea typeface="ＭＳ Ｐゴシック" charset="0"/>
                <a:cs typeface="American Typewriter" charset="0"/>
                <a:hlinkClick r:id="rId5"/>
              </a:rPr>
              <a:t>/</a:t>
            </a:r>
            <a:endParaRPr kumimoji="1" lang="en-US" sz="2300" dirty="0">
              <a:solidFill>
                <a:schemeClr val="bg2"/>
              </a:solidFill>
              <a:latin typeface="Candara" charset="0"/>
              <a:ea typeface="ＭＳ Ｐゴシック" charset="0"/>
              <a:cs typeface="American Typewriter" charset="0"/>
            </a:endParaRPr>
          </a:p>
        </p:txBody>
      </p:sp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 lIns="92075" tIns="46038" rIns="92075" bIns="46038"/>
          <a:lstStyle/>
          <a:p>
            <a:pPr eaLnBrk="1" hangingPunct="1"/>
            <a:r>
              <a:rPr kumimoji="1" lang="en-US" sz="4800" b="1">
                <a:latin typeface="Candara" charset="0"/>
                <a:ea typeface="ＭＳ Ｐゴシック" charset="0"/>
                <a:cs typeface="American Typewriter" charset="0"/>
              </a:rPr>
              <a:t>Format - Document Body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305800" cy="4800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</a:pPr>
            <a:r>
              <a:rPr kumimoji="1" lang="en-US" sz="26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Pagination – </a:t>
            </a:r>
            <a:r>
              <a:rPr kumimoji="1" lang="en-US" sz="19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3 separate sections (no numbers, lowercase roman numerals, and regular numbers)</a:t>
            </a:r>
          </a:p>
          <a:p>
            <a:pPr eaLnBrk="1" hangingPunct="1">
              <a:lnSpc>
                <a:spcPct val="80000"/>
              </a:lnSpc>
            </a:pPr>
            <a:r>
              <a:rPr kumimoji="1" lang="en-US" sz="26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Margins - </a:t>
            </a:r>
            <a:r>
              <a:rPr kumimoji="1" lang="en-US" sz="19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1.5</a:t>
            </a:r>
            <a:r>
              <a:rPr kumimoji="1" lang="ja-JP" altLang="en-US" sz="19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”</a:t>
            </a:r>
            <a:r>
              <a:rPr kumimoji="1" lang="en-US" sz="19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 on left &amp; top, 1</a:t>
            </a:r>
            <a:r>
              <a:rPr kumimoji="1" lang="ja-JP" altLang="en-US" sz="19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”</a:t>
            </a:r>
            <a:r>
              <a:rPr kumimoji="1" lang="en-US" sz="19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 on right &amp; bottom</a:t>
            </a:r>
          </a:p>
          <a:p>
            <a:pPr eaLnBrk="1" hangingPunct="1">
              <a:lnSpc>
                <a:spcPct val="80000"/>
              </a:lnSpc>
            </a:pPr>
            <a:r>
              <a:rPr kumimoji="1" lang="en-US" sz="26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Widows and Orphans – </a:t>
            </a:r>
            <a:r>
              <a:rPr kumimoji="1" lang="en-US" sz="19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remove these</a:t>
            </a:r>
          </a:p>
          <a:p>
            <a:pPr eaLnBrk="1" hangingPunct="1">
              <a:lnSpc>
                <a:spcPct val="80000"/>
              </a:lnSpc>
            </a:pPr>
            <a:r>
              <a:rPr kumimoji="1" lang="en-US" sz="26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Tables, Figures and Captions - </a:t>
            </a:r>
            <a:r>
              <a:rPr kumimoji="1" lang="en-US" sz="19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examples</a:t>
            </a:r>
          </a:p>
          <a:p>
            <a:pPr eaLnBrk="1" hangingPunct="1">
              <a:lnSpc>
                <a:spcPct val="80000"/>
              </a:lnSpc>
            </a:pPr>
            <a:r>
              <a:rPr kumimoji="1" lang="en-US" sz="26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Double-spacing - </a:t>
            </a:r>
            <a:r>
              <a:rPr kumimoji="1" lang="en-US" sz="19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general rule, some exceptions</a:t>
            </a:r>
            <a:endParaRPr kumimoji="1" lang="en-US" sz="2600">
              <a:solidFill>
                <a:srgbClr val="1F497D"/>
              </a:solidFill>
              <a:latin typeface="Candara" charset="0"/>
              <a:ea typeface="ＭＳ Ｐゴシック" charset="0"/>
              <a:cs typeface="American Typewriter" charset="0"/>
            </a:endParaRPr>
          </a:p>
          <a:p>
            <a:pPr eaLnBrk="1" hangingPunct="1">
              <a:lnSpc>
                <a:spcPct val="80000"/>
              </a:lnSpc>
            </a:pPr>
            <a:r>
              <a:rPr kumimoji="1" lang="en-US" sz="26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Type Size - </a:t>
            </a:r>
            <a:r>
              <a:rPr kumimoji="1" lang="en-US" sz="19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10, 11 or 12 point</a:t>
            </a:r>
          </a:p>
          <a:p>
            <a:pPr eaLnBrk="1" hangingPunct="1">
              <a:lnSpc>
                <a:spcPct val="80000"/>
              </a:lnSpc>
            </a:pPr>
            <a:r>
              <a:rPr kumimoji="1" lang="en-US" sz="26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Font Style </a:t>
            </a:r>
            <a:r>
              <a:rPr kumimoji="1" lang="en-US" sz="19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– any legible style is OK</a:t>
            </a:r>
            <a:endParaRPr kumimoji="1" lang="en-US" sz="2600">
              <a:solidFill>
                <a:srgbClr val="1F497D"/>
              </a:solidFill>
              <a:latin typeface="Candara" charset="0"/>
              <a:ea typeface="ＭＳ Ｐゴシック" charset="0"/>
              <a:cs typeface="American Typewriter" charset="0"/>
            </a:endParaRPr>
          </a:p>
          <a:p>
            <a:pPr eaLnBrk="1" hangingPunct="1">
              <a:lnSpc>
                <a:spcPct val="80000"/>
              </a:lnSpc>
            </a:pPr>
            <a:r>
              <a:rPr kumimoji="1" lang="en-US" sz="26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Use of color is acceptable </a:t>
            </a:r>
            <a:endParaRPr kumimoji="1" lang="en-US" sz="1900">
              <a:solidFill>
                <a:srgbClr val="1F497D"/>
              </a:solidFill>
              <a:latin typeface="Candara" charset="0"/>
              <a:ea typeface="ＭＳ Ｐゴシック" charset="0"/>
              <a:cs typeface="American Typewriter" charset="0"/>
            </a:endParaRPr>
          </a:p>
        </p:txBody>
      </p:sp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 eaLnBrk="1" hangingPunct="1"/>
            <a:r>
              <a:rPr lang="en-US" sz="4400" b="1" dirty="0">
                <a:latin typeface="Candara" charset="0"/>
                <a:ea typeface="ＭＳ Ｐゴシック" charset="0"/>
                <a:cs typeface="American Typewriter" charset="0"/>
              </a:rPr>
              <a:t>Resources for Formatting</a:t>
            </a:r>
          </a:p>
        </p:txBody>
      </p:sp>
      <p:sp>
        <p:nvSpPr>
          <p:cNvPr id="502787" name="Rectangle 1027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5181600"/>
          </a:xfrm>
        </p:spPr>
        <p:txBody>
          <a:bodyPr>
            <a:normAutofit/>
          </a:bodyPr>
          <a:lstStyle/>
          <a:p>
            <a:pPr marL="296863" indent="-273050" eaLnBrk="1" hangingPunct="1">
              <a:lnSpc>
                <a:spcPct val="70000"/>
              </a:lnSpc>
              <a:buClr>
                <a:schemeClr val="bg2"/>
              </a:buClr>
              <a:buFont typeface="Candara" charset="0"/>
              <a:buNone/>
            </a:pPr>
            <a:r>
              <a:rPr lang="en-US" sz="1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	</a:t>
            </a:r>
          </a:p>
          <a:p>
            <a:pPr marL="296863" indent="-273050" eaLnBrk="1" hangingPunct="1">
              <a:lnSpc>
                <a:spcPct val="70000"/>
              </a:lnSpc>
              <a:buClr>
                <a:schemeClr val="bg2"/>
              </a:buClr>
              <a:buNone/>
            </a:pPr>
            <a:r>
              <a:rPr lang="en-US" sz="1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	</a:t>
            </a:r>
            <a:r>
              <a:rPr lang="en-US" sz="20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Instructions for these items available on the Graduate Division filing resources page. </a:t>
            </a:r>
            <a:r>
              <a:rPr lang="en-US" sz="20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  <a:hlinkClick r:id="rId3"/>
              </a:rPr>
              <a:t>https://</a:t>
            </a:r>
            <a:r>
              <a:rPr lang="en-US" sz="2000" dirty="0" err="1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  <a:hlinkClick r:id="rId3"/>
              </a:rPr>
              <a:t>graduate.ucr.edu</a:t>
            </a:r>
            <a:r>
              <a:rPr lang="en-US" sz="20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  <a:hlinkClick r:id="rId3"/>
              </a:rPr>
              <a:t>/filing-resources</a:t>
            </a:r>
            <a:endParaRPr lang="en-US" sz="2000" dirty="0">
              <a:solidFill>
                <a:srgbClr val="1F497D"/>
              </a:solidFill>
              <a:latin typeface="Candara" charset="0"/>
              <a:ea typeface="ＭＳ Ｐゴシック" charset="0"/>
              <a:cs typeface="American Typewriter" charset="0"/>
            </a:endParaRPr>
          </a:p>
          <a:p>
            <a:pPr marL="296863" indent="-273050" eaLnBrk="1" hangingPunct="1">
              <a:lnSpc>
                <a:spcPct val="70000"/>
              </a:lnSpc>
              <a:buClr>
                <a:srgbClr val="95B3D7"/>
              </a:buClr>
              <a:buFont typeface="Arial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Portrait style page numbers on a landscape page.</a:t>
            </a:r>
          </a:p>
          <a:p>
            <a:pPr marL="296863" indent="-273050" eaLnBrk="1" hangingPunct="1">
              <a:lnSpc>
                <a:spcPct val="70000"/>
              </a:lnSpc>
              <a:buClr>
                <a:srgbClr val="95B3D7"/>
              </a:buClr>
              <a:buFont typeface="Arial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Pagination</a:t>
            </a:r>
          </a:p>
          <a:p>
            <a:pPr marL="639763" lvl="1" indent="-273050" eaLnBrk="1" hangingPunct="1">
              <a:lnSpc>
                <a:spcPct val="70000"/>
              </a:lnSpc>
              <a:buClr>
                <a:schemeClr val="accent1"/>
              </a:buClr>
              <a:buFont typeface="Wingdings" charset="0"/>
              <a:buChar char="§"/>
            </a:pPr>
            <a:r>
              <a:rPr lang="en-US" sz="1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Using section breaks, or</a:t>
            </a:r>
          </a:p>
          <a:p>
            <a:pPr marL="639763" lvl="1" indent="-273050" eaLnBrk="1" hangingPunct="1">
              <a:lnSpc>
                <a:spcPct val="70000"/>
              </a:lnSpc>
              <a:spcAft>
                <a:spcPts val="600"/>
              </a:spcAft>
              <a:buClr>
                <a:schemeClr val="accent1"/>
              </a:buClr>
              <a:buFont typeface="Wingdings" charset="0"/>
              <a:buChar char="§"/>
            </a:pPr>
            <a:r>
              <a:rPr lang="en-US" sz="1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Combining pdf files (recommended) – Use Adobe Pro, Preview (Mac) or free online tools. </a:t>
            </a:r>
            <a:r>
              <a:rPr lang="en-US" sz="1600" dirty="0" err="1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Youtube</a:t>
            </a:r>
            <a:r>
              <a:rPr lang="en-US" sz="1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 videos and other links available on the filing resources page.</a:t>
            </a:r>
          </a:p>
          <a:p>
            <a:pPr marL="296863" indent="-273050" eaLnBrk="1" hangingPunct="1">
              <a:lnSpc>
                <a:spcPct val="70000"/>
              </a:lnSpc>
              <a:buClr>
                <a:srgbClr val="95B3D7"/>
              </a:buClr>
              <a:buFont typeface="Arial" charset="0"/>
              <a:buChar char="•"/>
            </a:pPr>
            <a:r>
              <a:rPr kumimoji="1" lang="en-US" sz="20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Templates (Word)</a:t>
            </a:r>
          </a:p>
          <a:p>
            <a:pPr marL="639763" lvl="1" indent="-273050" eaLnBrk="1" hangingPunct="1">
              <a:lnSpc>
                <a:spcPct val="70000"/>
              </a:lnSpc>
              <a:buClr>
                <a:srgbClr val="95B3D7"/>
              </a:buClr>
              <a:buFont typeface="Arial" charset="0"/>
              <a:buChar char="•"/>
            </a:pPr>
            <a:r>
              <a:rPr kumimoji="1" lang="en-US" sz="1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Word templates and a page number/margin guide are available on the filing resources page.</a:t>
            </a:r>
            <a:endParaRPr kumimoji="1" lang="en-US" sz="1800" dirty="0">
              <a:solidFill>
                <a:srgbClr val="1F497D"/>
              </a:solidFill>
              <a:latin typeface="Candara" charset="0"/>
              <a:ea typeface="ＭＳ Ｐゴシック" charset="0"/>
              <a:cs typeface="American Typewriter" charset="0"/>
            </a:endParaRPr>
          </a:p>
          <a:p>
            <a:pPr marL="296863" indent="-273050" eaLnBrk="1" hangingPunct="1">
              <a:lnSpc>
                <a:spcPct val="70000"/>
              </a:lnSpc>
              <a:buClr>
                <a:srgbClr val="95B3D7"/>
              </a:buClr>
              <a:buFont typeface="Arial" charset="0"/>
              <a:buChar char="•"/>
            </a:pPr>
            <a:r>
              <a:rPr kumimoji="1" lang="en-US" sz="2000" dirty="0" err="1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LaTex</a:t>
            </a:r>
            <a:r>
              <a:rPr kumimoji="1" lang="en-US" sz="20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 Users</a:t>
            </a:r>
          </a:p>
          <a:p>
            <a:pPr marL="639763" lvl="1" indent="-273050" eaLnBrk="1" hangingPunct="1">
              <a:lnSpc>
                <a:spcPct val="70000"/>
              </a:lnSpc>
              <a:spcAft>
                <a:spcPts val="600"/>
              </a:spcAft>
              <a:buClr>
                <a:schemeClr val="accent1"/>
              </a:buClr>
              <a:buFont typeface="Wingdings" charset="0"/>
              <a:buChar char="§"/>
            </a:pPr>
            <a:r>
              <a:rPr kumimoji="1" lang="en-US" sz="14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Templates are available at </a:t>
            </a:r>
            <a:r>
              <a:rPr kumimoji="1" lang="en-US" sz="14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  <a:hlinkClick r:id="rId3"/>
              </a:rPr>
              <a:t>https://</a:t>
            </a:r>
            <a:r>
              <a:rPr kumimoji="1" lang="en-US" sz="1400" dirty="0" err="1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  <a:hlinkClick r:id="rId3"/>
              </a:rPr>
              <a:t>graduate.ucr.edu</a:t>
            </a:r>
            <a:r>
              <a:rPr kumimoji="1" lang="en-US" sz="14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  <a:hlinkClick r:id="rId3"/>
              </a:rPr>
              <a:t>/filing-resources</a:t>
            </a:r>
            <a:r>
              <a:rPr kumimoji="1" lang="en-US" sz="14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.  </a:t>
            </a:r>
          </a:p>
        </p:txBody>
      </p:sp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 lIns="92075" tIns="46038" rIns="92075" bIns="46038"/>
          <a:lstStyle/>
          <a:p>
            <a:pPr eaLnBrk="1" hangingPunct="1"/>
            <a:r>
              <a:rPr kumimoji="1" lang="en-US" sz="4800" b="1">
                <a:latin typeface="Candara" charset="0"/>
                <a:ea typeface="ＭＳ Ｐゴシック" charset="0"/>
                <a:cs typeface="American Typewriter" charset="0"/>
              </a:rPr>
              <a:t>Requirements for Filing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9067800" cy="5181600"/>
          </a:xfrm>
        </p:spPr>
        <p:txBody>
          <a:bodyPr lIns="92075" tIns="46038" rIns="92075" bIns="46038">
            <a:normAutofit/>
          </a:bodyPr>
          <a:lstStyle/>
          <a:p>
            <a:pPr marL="609600" indent="-609600" eaLnBrk="1" hangingPunct="1">
              <a:lnSpc>
                <a:spcPct val="70000"/>
              </a:lnSpc>
              <a:buClr>
                <a:srgbClr val="95B3D7"/>
              </a:buClr>
              <a:buFont typeface="Arial" charset="0"/>
              <a:buAutoNum type="arabicPeriod"/>
            </a:pPr>
            <a:r>
              <a:rPr kumimoji="1" lang="en-US" sz="2200" b="1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Must be Advanced to Candidacy</a:t>
            </a:r>
            <a:endParaRPr kumimoji="1" lang="en-US" sz="2200" dirty="0">
              <a:solidFill>
                <a:srgbClr val="1F497D"/>
              </a:solidFill>
              <a:latin typeface="Candara" charset="0"/>
              <a:ea typeface="ＭＳ Ｐゴシック" charset="0"/>
              <a:cs typeface="American Typewriter" charset="0"/>
            </a:endParaRPr>
          </a:p>
          <a:p>
            <a:pPr marL="1371600" lvl="2" indent="-457200" eaLnBrk="1" hangingPunct="1">
              <a:lnSpc>
                <a:spcPct val="70000"/>
              </a:lnSpc>
              <a:buClr>
                <a:srgbClr val="4471A6"/>
              </a:buClr>
              <a:buFont typeface="Wingdings" charset="0"/>
              <a:buChar char=""/>
            </a:pPr>
            <a:r>
              <a:rPr kumimoji="1" lang="en-US" sz="1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Procedures different for PhD and master’s</a:t>
            </a:r>
          </a:p>
          <a:p>
            <a:pPr marL="609600" indent="-609600" eaLnBrk="1" hangingPunct="1">
              <a:lnSpc>
                <a:spcPct val="70000"/>
              </a:lnSpc>
              <a:buClr>
                <a:srgbClr val="95B3D7"/>
              </a:buClr>
              <a:buFont typeface="Arial" charset="0"/>
              <a:buAutoNum type="arabicPeriod"/>
            </a:pPr>
            <a:r>
              <a:rPr kumimoji="1" lang="en-US" sz="2200" b="1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Approved Dissertation or Thesis Committee</a:t>
            </a:r>
          </a:p>
          <a:p>
            <a:pPr marL="609600" indent="-609600" eaLnBrk="1" hangingPunct="1">
              <a:lnSpc>
                <a:spcPct val="70000"/>
              </a:lnSpc>
              <a:buClr>
                <a:srgbClr val="95B3D7"/>
              </a:buClr>
              <a:buFont typeface="Mistral" charset="0"/>
              <a:buAutoNum type="arabicPeriod"/>
            </a:pPr>
            <a:r>
              <a:rPr kumimoji="1" lang="en-US" sz="2200" b="1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Must be enrolled &amp; paid or on Filing Fee Status.  Summer filing?</a:t>
            </a:r>
            <a:endParaRPr kumimoji="1" lang="en-US" sz="2200" dirty="0">
              <a:solidFill>
                <a:srgbClr val="1F497D"/>
              </a:solidFill>
              <a:latin typeface="Candara" charset="0"/>
              <a:ea typeface="ＭＳ Ｐゴシック" charset="0"/>
              <a:cs typeface="American Typewriter" charset="0"/>
            </a:endParaRPr>
          </a:p>
          <a:p>
            <a:pPr marL="1371600" lvl="2" indent="-457200" eaLnBrk="1" hangingPunct="1">
              <a:lnSpc>
                <a:spcPct val="70000"/>
              </a:lnSpc>
              <a:spcAft>
                <a:spcPts val="600"/>
              </a:spcAft>
              <a:buClr>
                <a:srgbClr val="4471A6"/>
              </a:buClr>
              <a:buFont typeface="Wingdings" charset="0"/>
              <a:buChar char=""/>
            </a:pPr>
            <a:r>
              <a:rPr kumimoji="1" lang="en-US" sz="1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Filing Fee status occurs in lieu of registration</a:t>
            </a:r>
          </a:p>
          <a:p>
            <a:pPr marL="1371600" lvl="2" indent="-457200" eaLnBrk="1" hangingPunct="1">
              <a:lnSpc>
                <a:spcPct val="70000"/>
              </a:lnSpc>
              <a:spcAft>
                <a:spcPts val="600"/>
              </a:spcAft>
              <a:buClr>
                <a:srgbClr val="4471A6"/>
              </a:buClr>
              <a:buFont typeface="Wingdings" charset="0"/>
              <a:buChar char=""/>
            </a:pPr>
            <a:r>
              <a:rPr kumimoji="1" lang="en-US" sz="1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Filing Fee is NOT required</a:t>
            </a:r>
          </a:p>
          <a:p>
            <a:pPr marL="1371600" lvl="2" indent="-457200" eaLnBrk="1" hangingPunct="1">
              <a:lnSpc>
                <a:spcPct val="70000"/>
              </a:lnSpc>
              <a:spcAft>
                <a:spcPts val="600"/>
              </a:spcAft>
              <a:buClr>
                <a:srgbClr val="4471A6"/>
              </a:buClr>
              <a:buFont typeface="Wingdings" charset="0"/>
              <a:buChar char=""/>
            </a:pPr>
            <a:r>
              <a:rPr kumimoji="1" lang="en-US" sz="1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Must petition Graduate Division for approval</a:t>
            </a:r>
          </a:p>
          <a:p>
            <a:pPr marL="1371600" lvl="2" indent="-457200" eaLnBrk="1" hangingPunct="1">
              <a:lnSpc>
                <a:spcPct val="70000"/>
              </a:lnSpc>
              <a:spcAft>
                <a:spcPts val="600"/>
              </a:spcAft>
              <a:buClr>
                <a:srgbClr val="4471A6"/>
              </a:buClr>
              <a:buFont typeface="Wingdings" charset="0"/>
              <a:buChar char=""/>
            </a:pPr>
            <a:r>
              <a:rPr kumimoji="1" lang="en-US" sz="1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No enrollment in courses (consider student loan/financial aid repayment/Int’l student)</a:t>
            </a:r>
          </a:p>
          <a:p>
            <a:pPr marL="1371600" lvl="2" indent="-457200" eaLnBrk="1" hangingPunct="1">
              <a:lnSpc>
                <a:spcPct val="70000"/>
              </a:lnSpc>
              <a:spcAft>
                <a:spcPts val="600"/>
              </a:spcAft>
              <a:buClr>
                <a:srgbClr val="4471A6"/>
              </a:buClr>
              <a:buFont typeface="Wingdings" charset="0"/>
              <a:buChar char=""/>
            </a:pPr>
            <a:r>
              <a:rPr kumimoji="1" lang="en-US" sz="1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Must have a completed draft and plan to take no more than 12 hours of faculty time</a:t>
            </a:r>
          </a:p>
          <a:p>
            <a:pPr marL="1371600" lvl="2" indent="-457200" eaLnBrk="1" hangingPunct="1">
              <a:lnSpc>
                <a:spcPct val="70000"/>
              </a:lnSpc>
              <a:spcAft>
                <a:spcPts val="600"/>
              </a:spcAft>
              <a:buClr>
                <a:srgbClr val="4471A6"/>
              </a:buClr>
              <a:buFont typeface="Wingdings" charset="0"/>
              <a:buChar char=""/>
            </a:pPr>
            <a:r>
              <a:rPr kumimoji="1" lang="en-US" sz="1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Cost for 20/21 year is $188/qtr.  You can opt to purchase the health insurance.  Contact the Health Center for information.</a:t>
            </a:r>
          </a:p>
          <a:p>
            <a:pPr marL="1371600" lvl="2" indent="-457200" eaLnBrk="1" hangingPunct="1">
              <a:lnSpc>
                <a:spcPct val="70000"/>
              </a:lnSpc>
              <a:spcAft>
                <a:spcPts val="600"/>
              </a:spcAft>
              <a:buClr>
                <a:srgbClr val="4471A6"/>
              </a:buClr>
              <a:buFont typeface="Wingdings" charset="0"/>
              <a:buChar char=""/>
            </a:pPr>
            <a:r>
              <a:rPr kumimoji="1" lang="en-US" sz="1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Student retains library privileges</a:t>
            </a:r>
          </a:p>
          <a:p>
            <a:pPr marL="1371600" lvl="2" indent="-457200" eaLnBrk="1" hangingPunct="1">
              <a:lnSpc>
                <a:spcPct val="70000"/>
              </a:lnSpc>
              <a:spcAft>
                <a:spcPts val="600"/>
              </a:spcAft>
              <a:buClr>
                <a:srgbClr val="4471A6"/>
              </a:buClr>
              <a:buFont typeface="Wingdings" charset="0"/>
              <a:buChar char=""/>
            </a:pPr>
            <a:r>
              <a:rPr kumimoji="1" lang="en-US" sz="1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Cannot work as a TA/GSR or receive fellowship</a:t>
            </a:r>
          </a:p>
          <a:p>
            <a:pPr marL="1371600" lvl="2" indent="-457200" eaLnBrk="1" hangingPunct="1">
              <a:lnSpc>
                <a:spcPct val="70000"/>
              </a:lnSpc>
              <a:buClr>
                <a:srgbClr val="4471A6"/>
              </a:buClr>
              <a:buFont typeface="Wingdings" charset="0"/>
              <a:buChar char=""/>
            </a:pPr>
            <a:r>
              <a:rPr kumimoji="1" lang="en-US" sz="1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Can only use Filing Fee once</a:t>
            </a:r>
          </a:p>
        </p:txBody>
      </p:sp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</p:spPr>
        <p:txBody>
          <a:bodyPr/>
          <a:lstStyle/>
          <a:p>
            <a:pPr eaLnBrk="1" hangingPunct="1"/>
            <a:r>
              <a:rPr lang="en-US" b="1">
                <a:latin typeface="Candara" charset="0"/>
                <a:ea typeface="ＭＳ Ｐゴシック" charset="0"/>
                <a:cs typeface="American Typewriter" charset="0"/>
              </a:rPr>
              <a:t>Filing Procedures</a:t>
            </a:r>
            <a:br>
              <a:rPr lang="en-US" b="1">
                <a:latin typeface="Candara" charset="0"/>
                <a:ea typeface="ＭＳ Ｐゴシック" charset="0"/>
                <a:cs typeface="American Typewriter" charset="0"/>
              </a:rPr>
            </a:br>
            <a:r>
              <a:rPr lang="en-US" sz="28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UPLOAD TO: </a:t>
            </a:r>
            <a:r>
              <a:rPr lang="en-US" sz="28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  <a:hlinkClick r:id="rId3"/>
              </a:rPr>
              <a:t>http://www.etdadmin.com/ucr</a:t>
            </a:r>
            <a:endParaRPr lang="en-US" sz="2800" b="1">
              <a:latin typeface="Candara" charset="0"/>
              <a:ea typeface="ＭＳ Ｐゴシック" charset="0"/>
              <a:cs typeface="American Typewriter" charset="0"/>
            </a:endParaRPr>
          </a:p>
        </p:txBody>
      </p:sp>
      <p:sp>
        <p:nvSpPr>
          <p:cNvPr id="58371" name="Text Box 1028"/>
          <p:cNvSpPr txBox="1">
            <a:spLocks noChangeArrowheads="1"/>
          </p:cNvSpPr>
          <p:nvPr/>
        </p:nvSpPr>
        <p:spPr bwMode="auto">
          <a:xfrm>
            <a:off x="152400" y="1447800"/>
            <a:ext cx="86868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u="sng" dirty="0">
                <a:solidFill>
                  <a:srgbClr val="1F497D"/>
                </a:solidFill>
                <a:latin typeface="Candara" charset="0"/>
                <a:cs typeface="American Typewriter" charset="0"/>
              </a:rPr>
              <a:t>Step 1</a:t>
            </a:r>
            <a:r>
              <a:rPr lang="en-US" sz="2000" dirty="0">
                <a:solidFill>
                  <a:srgbClr val="1F497D"/>
                </a:solidFill>
                <a:latin typeface="Candara" charset="0"/>
                <a:cs typeface="American Typewriter" charset="0"/>
              </a:rPr>
              <a:t>: Format Review – Must be completed at least two weeks prior to final filing deadline.  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Candara" charset="0"/>
                <a:cs typeface="American Typewriter" charset="0"/>
              </a:rPr>
              <a:t>Upload document as a </a:t>
            </a:r>
            <a:r>
              <a:rPr lang="en-US" sz="2000" dirty="0" err="1">
                <a:solidFill>
                  <a:srgbClr val="1F497D"/>
                </a:solidFill>
                <a:latin typeface="Candara" charset="0"/>
                <a:cs typeface="American Typewriter" charset="0"/>
              </a:rPr>
              <a:t>pdf</a:t>
            </a:r>
            <a:r>
              <a:rPr lang="en-US" sz="2000" dirty="0">
                <a:solidFill>
                  <a:srgbClr val="1F497D"/>
                </a:solidFill>
                <a:latin typeface="Candara" charset="0"/>
                <a:cs typeface="American Typewriter" charset="0"/>
              </a:rPr>
              <a:t> at the website listed above. It does not have to be the final version.  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Candara" charset="0"/>
                <a:cs typeface="American Typewriter" charset="0"/>
              </a:rPr>
              <a:t>Complete the </a:t>
            </a:r>
            <a:r>
              <a:rPr lang="en-US" sz="2000" b="1" u="sng" dirty="0">
                <a:solidFill>
                  <a:srgbClr val="1F497D"/>
                </a:solidFill>
                <a:latin typeface="Candara" charset="0"/>
                <a:cs typeface="American Typewriter" charset="0"/>
              </a:rPr>
              <a:t>entire process at the ETD Admin website</a:t>
            </a:r>
            <a:r>
              <a:rPr lang="en-US" sz="2000" dirty="0">
                <a:solidFill>
                  <a:srgbClr val="1F497D"/>
                </a:solidFill>
                <a:latin typeface="Candara" charset="0"/>
                <a:cs typeface="American Typewriter" charset="0"/>
              </a:rPr>
              <a:t>.  Once all the boxes on the left side of the screen are checked, you can </a:t>
            </a:r>
            <a:r>
              <a:rPr lang="ja-JP" altLang="en-US" sz="2000" dirty="0">
                <a:solidFill>
                  <a:srgbClr val="1F497D"/>
                </a:solidFill>
                <a:latin typeface="Candara" charset="0"/>
                <a:cs typeface="American Typewriter" charset="0"/>
              </a:rPr>
              <a:t>“</a:t>
            </a:r>
            <a:r>
              <a:rPr lang="en-US" sz="2000" dirty="0">
                <a:solidFill>
                  <a:srgbClr val="1F497D"/>
                </a:solidFill>
                <a:latin typeface="Candara" charset="0"/>
                <a:cs typeface="American Typewriter" charset="0"/>
              </a:rPr>
              <a:t>submit</a:t>
            </a:r>
            <a:r>
              <a:rPr lang="ja-JP" altLang="en-US" sz="2000" dirty="0">
                <a:solidFill>
                  <a:srgbClr val="1F497D"/>
                </a:solidFill>
                <a:latin typeface="Candara" charset="0"/>
                <a:cs typeface="American Typewriter" charset="0"/>
              </a:rPr>
              <a:t>”</a:t>
            </a:r>
            <a:r>
              <a:rPr lang="en-US" sz="2000" dirty="0">
                <a:solidFill>
                  <a:srgbClr val="1F497D"/>
                </a:solidFill>
                <a:latin typeface="Candara" charset="0"/>
                <a:cs typeface="American Typewriter" charset="0"/>
              </a:rPr>
              <a:t> via the bottom link. The document </a:t>
            </a:r>
            <a:r>
              <a:rPr lang="en-US" sz="2000" u="sng" dirty="0">
                <a:solidFill>
                  <a:srgbClr val="1F497D"/>
                </a:solidFill>
                <a:latin typeface="Candara" charset="0"/>
                <a:cs typeface="American Typewriter" charset="0"/>
              </a:rPr>
              <a:t>will not </a:t>
            </a:r>
            <a:r>
              <a:rPr lang="en-US" sz="2000" dirty="0">
                <a:solidFill>
                  <a:srgbClr val="1F497D"/>
                </a:solidFill>
                <a:latin typeface="Candara" charset="0"/>
                <a:cs typeface="American Typewriter" charset="0"/>
              </a:rPr>
              <a:t>be forwarded to the publisher at this point. If you are having trouble, review the help screens or the Graduate Division FAQs - </a:t>
            </a:r>
            <a:r>
              <a:rPr lang="en-US" sz="2000" dirty="0">
                <a:solidFill>
                  <a:srgbClr val="1F497D"/>
                </a:solidFill>
                <a:latin typeface="Candara" charset="0"/>
                <a:cs typeface="American Typewriter" charset="0"/>
                <a:hlinkClick r:id="rId4"/>
              </a:rPr>
              <a:t>https://</a:t>
            </a:r>
            <a:r>
              <a:rPr lang="en-US" sz="2000" dirty="0" err="1">
                <a:solidFill>
                  <a:srgbClr val="1F497D"/>
                </a:solidFill>
                <a:latin typeface="Candara" charset="0"/>
                <a:cs typeface="American Typewriter" charset="0"/>
                <a:hlinkClick r:id="rId4"/>
              </a:rPr>
              <a:t>graduate.ucr.edu</a:t>
            </a:r>
            <a:r>
              <a:rPr lang="en-US" sz="2000" dirty="0">
                <a:solidFill>
                  <a:srgbClr val="1F497D"/>
                </a:solidFill>
                <a:latin typeface="Candara" charset="0"/>
                <a:cs typeface="American Typewriter" charset="0"/>
                <a:hlinkClick r:id="rId4"/>
              </a:rPr>
              <a:t>/</a:t>
            </a:r>
            <a:r>
              <a:rPr lang="en-US" sz="2000" dirty="0" err="1">
                <a:solidFill>
                  <a:srgbClr val="1F497D"/>
                </a:solidFill>
                <a:latin typeface="Candara" charset="0"/>
                <a:cs typeface="American Typewriter" charset="0"/>
                <a:hlinkClick r:id="rId4"/>
              </a:rPr>
              <a:t>proquest-etd-faqs</a:t>
            </a:r>
            <a:r>
              <a:rPr lang="en-US" sz="2000" dirty="0">
                <a:solidFill>
                  <a:srgbClr val="1F497D"/>
                </a:solidFill>
                <a:latin typeface="Candara" charset="0"/>
                <a:cs typeface="American Typewriter" charset="0"/>
              </a:rPr>
              <a:t>.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Candara" charset="0"/>
                <a:cs typeface="American Typewriter" charset="0"/>
              </a:rPr>
              <a:t>You </a:t>
            </a:r>
            <a:r>
              <a:rPr lang="en-US" sz="2000" u="sng" dirty="0">
                <a:solidFill>
                  <a:srgbClr val="1F497D"/>
                </a:solidFill>
                <a:latin typeface="Candara" charset="0"/>
                <a:cs typeface="American Typewriter" charset="0"/>
              </a:rPr>
              <a:t>will not </a:t>
            </a:r>
            <a:r>
              <a:rPr lang="en-US" sz="2000" dirty="0">
                <a:solidFill>
                  <a:srgbClr val="1F497D"/>
                </a:solidFill>
                <a:latin typeface="Candara" charset="0"/>
                <a:cs typeface="American Typewriter" charset="0"/>
              </a:rPr>
              <a:t>have the opportunity to change your publishing and bound copy choices after this initial submission. You will be able to upload a final version of the document.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Candara" charset="0"/>
                <a:cs typeface="American Typewriter" charset="0"/>
              </a:rPr>
              <a:t>We will respond via email within 24 hours.  The email will explain the steps for graduation and list the changes that need to be made to the document.</a:t>
            </a:r>
          </a:p>
          <a:p>
            <a:pPr>
              <a:spcBef>
                <a:spcPct val="50000"/>
              </a:spcBef>
            </a:pPr>
            <a:endParaRPr lang="en-US" dirty="0">
              <a:latin typeface="Apple Casual" charset="0"/>
              <a:ea typeface="American Typewriter" charset="0"/>
              <a:cs typeface="American Typewriter" charset="0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Apple Casual" charset="0"/>
              <a:ea typeface="American Typewriter" charset="0"/>
              <a:cs typeface="American Typewriter" charset="0"/>
            </a:endParaRPr>
          </a:p>
        </p:txBody>
      </p:sp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412875"/>
          </a:xfrm>
        </p:spPr>
        <p:txBody>
          <a:bodyPr/>
          <a:lstStyle/>
          <a:p>
            <a:pPr eaLnBrk="1" hangingPunct="1"/>
            <a:r>
              <a:rPr lang="en-US" b="1" dirty="0">
                <a:latin typeface="Candara" charset="0"/>
                <a:ea typeface="ＭＳ Ｐゴシック" charset="0"/>
                <a:cs typeface="American Typewriter" charset="0"/>
              </a:rPr>
              <a:t>Filing Procedures</a:t>
            </a:r>
          </a:p>
        </p:txBody>
      </p:sp>
      <p:sp>
        <p:nvSpPr>
          <p:cNvPr id="60419" name="Text Box 1028"/>
          <p:cNvSpPr txBox="1">
            <a:spLocks noChangeArrowheads="1"/>
          </p:cNvSpPr>
          <p:nvPr/>
        </p:nvSpPr>
        <p:spPr bwMode="auto">
          <a:xfrm>
            <a:off x="152400" y="1447800"/>
            <a:ext cx="868680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1F497D"/>
                </a:solidFill>
                <a:latin typeface="Candara" charset="0"/>
                <a:cs typeface="American Typewriter" charset="0"/>
              </a:rPr>
              <a:t>UPLOAD TO: </a:t>
            </a:r>
            <a:r>
              <a:rPr lang="en-US" dirty="0">
                <a:solidFill>
                  <a:srgbClr val="1F497D"/>
                </a:solidFill>
                <a:latin typeface="Candara" charset="0"/>
                <a:cs typeface="American Typewriter" charset="0"/>
                <a:hlinkClick r:id="rId3"/>
              </a:rPr>
              <a:t>http://www.etdadmin.com/ucr</a:t>
            </a:r>
            <a:endParaRPr lang="en-US" dirty="0">
              <a:solidFill>
                <a:srgbClr val="1F497D"/>
              </a:solidFill>
              <a:latin typeface="Candara" charset="0"/>
              <a:cs typeface="American Typewriter" charset="0"/>
            </a:endParaRPr>
          </a:p>
          <a:p>
            <a:pPr>
              <a:spcBef>
                <a:spcPct val="50000"/>
              </a:spcBef>
            </a:pPr>
            <a:endParaRPr lang="en-US" sz="2000" b="1" u="sng" dirty="0">
              <a:solidFill>
                <a:srgbClr val="1F497D"/>
              </a:solidFill>
              <a:latin typeface="Candara" charset="0"/>
              <a:cs typeface="American Typewriter" charset="0"/>
            </a:endParaRPr>
          </a:p>
          <a:p>
            <a:pPr>
              <a:spcBef>
                <a:spcPct val="50000"/>
              </a:spcBef>
            </a:pPr>
            <a:r>
              <a:rPr lang="en-US" sz="2000" b="1" u="sng" dirty="0">
                <a:solidFill>
                  <a:srgbClr val="1F497D"/>
                </a:solidFill>
                <a:latin typeface="Candara" charset="0"/>
                <a:cs typeface="American Typewriter" charset="0"/>
              </a:rPr>
              <a:t>Step 2</a:t>
            </a:r>
            <a:r>
              <a:rPr lang="en-US" sz="2000" dirty="0">
                <a:solidFill>
                  <a:srgbClr val="1F497D"/>
                </a:solidFill>
                <a:latin typeface="Candara" charset="0"/>
                <a:cs typeface="American Typewriter" charset="0"/>
              </a:rPr>
              <a:t>: Confirmation that both your final defense (if required) and your written dissertation have been approved, along with any additional paperwork must be received by Graduate Academic Affairs by 12:00pm on the deadline day. A list of the additional paperwork is available at </a:t>
            </a:r>
            <a:r>
              <a:rPr lang="en-US" sz="2000" dirty="0">
                <a:solidFill>
                  <a:srgbClr val="1F497D"/>
                </a:solidFill>
                <a:latin typeface="Candara" charset="0"/>
                <a:cs typeface="American Typewriter" charset="0"/>
                <a:hlinkClick r:id="rId4"/>
              </a:rPr>
              <a:t>https://</a:t>
            </a:r>
            <a:r>
              <a:rPr lang="en-US" sz="2000" dirty="0" err="1">
                <a:solidFill>
                  <a:srgbClr val="1F497D"/>
                </a:solidFill>
                <a:latin typeface="Candara" charset="0"/>
                <a:cs typeface="American Typewriter" charset="0"/>
                <a:hlinkClick r:id="rId4"/>
              </a:rPr>
              <a:t>graduate.ucr.edu</a:t>
            </a:r>
            <a:r>
              <a:rPr lang="en-US" sz="2000" dirty="0">
                <a:solidFill>
                  <a:srgbClr val="1F497D"/>
                </a:solidFill>
                <a:latin typeface="Candara" charset="0"/>
                <a:cs typeface="American Typewriter" charset="0"/>
                <a:hlinkClick r:id="rId4"/>
              </a:rPr>
              <a:t>/filing-resources</a:t>
            </a:r>
            <a:r>
              <a:rPr lang="en-US" sz="2000" dirty="0">
                <a:solidFill>
                  <a:srgbClr val="1F497D"/>
                </a:solidFill>
                <a:latin typeface="Candara" charset="0"/>
                <a:cs typeface="American Typewriter" charset="0"/>
              </a:rPr>
              <a:t>. The signature page in the </a:t>
            </a:r>
            <a:r>
              <a:rPr lang="en-US" sz="2000" dirty="0" err="1">
                <a:solidFill>
                  <a:srgbClr val="1F497D"/>
                </a:solidFill>
                <a:latin typeface="Candara" charset="0"/>
                <a:cs typeface="American Typewriter" charset="0"/>
              </a:rPr>
              <a:t>pdf</a:t>
            </a:r>
            <a:r>
              <a:rPr lang="en-US" sz="2000" dirty="0">
                <a:solidFill>
                  <a:srgbClr val="1F497D"/>
                </a:solidFill>
                <a:latin typeface="Candara" charset="0"/>
                <a:cs typeface="American Typewriter" charset="0"/>
              </a:rPr>
              <a:t> version must be blank, no signatures.</a:t>
            </a:r>
          </a:p>
          <a:p>
            <a:pPr>
              <a:spcBef>
                <a:spcPct val="50000"/>
              </a:spcBef>
            </a:pPr>
            <a:endParaRPr lang="en-US" sz="2000" b="1" u="sng" dirty="0">
              <a:solidFill>
                <a:srgbClr val="1F497D"/>
              </a:solidFill>
              <a:latin typeface="Candara" charset="0"/>
              <a:cs typeface="American Typewriter" charset="0"/>
            </a:endParaRPr>
          </a:p>
          <a:p>
            <a:pPr>
              <a:spcBef>
                <a:spcPct val="50000"/>
              </a:spcBef>
            </a:pPr>
            <a:r>
              <a:rPr lang="en-US" sz="2000" b="1" u="sng" dirty="0">
                <a:solidFill>
                  <a:srgbClr val="1F497D"/>
                </a:solidFill>
                <a:latin typeface="Candara" charset="0"/>
                <a:cs typeface="American Typewriter" charset="0"/>
              </a:rPr>
              <a:t>Step 3</a:t>
            </a:r>
            <a:r>
              <a:rPr lang="en-US" sz="2000" dirty="0">
                <a:solidFill>
                  <a:srgbClr val="1F497D"/>
                </a:solidFill>
                <a:latin typeface="Candara" charset="0"/>
                <a:cs typeface="American Typewriter" charset="0"/>
              </a:rPr>
              <a:t>: Upload the final version of the document to the </a:t>
            </a:r>
            <a:r>
              <a:rPr lang="en-US" sz="2000" dirty="0" err="1">
                <a:solidFill>
                  <a:srgbClr val="1F497D"/>
                </a:solidFill>
                <a:latin typeface="Candara" charset="0"/>
                <a:cs typeface="American Typewriter" charset="0"/>
              </a:rPr>
              <a:t>ETDadmin</a:t>
            </a:r>
            <a:r>
              <a:rPr lang="en-US" sz="2000" dirty="0">
                <a:solidFill>
                  <a:srgbClr val="1F497D"/>
                </a:solidFill>
                <a:latin typeface="Candara" charset="0"/>
                <a:cs typeface="American Typewriter" charset="0"/>
              </a:rPr>
              <a:t> website and SUBMIT.  If you are submitting on the final day, make sure you leave yourself enough time prior to the 12:00pm deadline in the event you experience unexpected challenges. </a:t>
            </a:r>
            <a:endParaRPr lang="en-US" dirty="0">
              <a:solidFill>
                <a:srgbClr val="1F497D"/>
              </a:solidFill>
              <a:latin typeface="Candara" charset="0"/>
              <a:cs typeface="American Typewriter" charset="0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Apple Casual" charset="0"/>
              <a:ea typeface="American Typewriter" charset="0"/>
              <a:cs typeface="American Typewriter" charset="0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Apple Casual" charset="0"/>
              <a:ea typeface="American Typewriter" charset="0"/>
              <a:cs typeface="American Typewriter" charset="0"/>
            </a:endParaRPr>
          </a:p>
        </p:txBody>
      </p:sp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412875"/>
          </a:xfrm>
        </p:spPr>
        <p:txBody>
          <a:bodyPr/>
          <a:lstStyle/>
          <a:p>
            <a:pPr eaLnBrk="1" hangingPunct="1"/>
            <a:r>
              <a:rPr lang="en-US" sz="3600" b="1" dirty="0">
                <a:latin typeface="Candara" charset="0"/>
                <a:ea typeface="ＭＳ Ｐゴシック" charset="0"/>
                <a:cs typeface="American Typewriter" charset="0"/>
              </a:rPr>
              <a:t>Temporary Remote Procedures for Final Defense Form and Signature Approval Page</a:t>
            </a:r>
          </a:p>
        </p:txBody>
      </p:sp>
      <p:sp>
        <p:nvSpPr>
          <p:cNvPr id="60419" name="Text Box 1028"/>
          <p:cNvSpPr txBox="1">
            <a:spLocks noChangeArrowheads="1"/>
          </p:cNvSpPr>
          <p:nvPr/>
        </p:nvSpPr>
        <p:spPr bwMode="auto">
          <a:xfrm>
            <a:off x="228600" y="1600200"/>
            <a:ext cx="8686800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FINAL DEFENSE 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Use Zoom (or other video conference software) for the Final Defense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The final defense form (Form 5) should be submitted through DocuSign. You can find the link to the form on our website here: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  <a:hlinkClick r:id="rId3"/>
              </a:rPr>
              <a:t>https://graduate.ucr.edu/petitions-and-forms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.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 hardcopy Form 5 with wet signatures is not being required.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 </a:t>
            </a:r>
          </a:p>
          <a:p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SIGNATURE APPROVAL PAGE 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The signature approval page should be submitted through DocuSign. You can find the link to the form on our website here: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  <a:hlinkClick r:id="rId3"/>
              </a:rPr>
              <a:t>https://graduate.ucr.edu/petitions-and-forms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.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 hardcopy signature approval page with wet signatures is not being required.</a:t>
            </a:r>
          </a:p>
          <a:p>
            <a:pPr>
              <a:spcBef>
                <a:spcPct val="50000"/>
              </a:spcBef>
            </a:pPr>
            <a:endParaRPr lang="en-US" dirty="0">
              <a:latin typeface="Apple Casual" charset="0"/>
              <a:ea typeface="American Typewriter" charset="0"/>
              <a:cs typeface="American Typewriter" charset="0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Apple Casual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066365"/>
      </p:ext>
    </p:extLst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 lIns="92075" tIns="46038" rIns="92075" bIns="46038"/>
          <a:lstStyle/>
          <a:p>
            <a:pPr eaLnBrk="1" hangingPunct="1"/>
            <a:r>
              <a:rPr kumimoji="1" lang="en-US" sz="4800" b="1">
                <a:latin typeface="Candara" charset="0"/>
                <a:ea typeface="ＭＳ Ｐゴシック" charset="0"/>
                <a:cs typeface="American Typewriter" charset="0"/>
              </a:rPr>
              <a:t>Final Defense</a:t>
            </a: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839200" cy="5257800"/>
          </a:xfrm>
        </p:spPr>
        <p:txBody>
          <a:bodyPr lIns="92075" tIns="46038" rIns="92075" bIns="46038">
            <a:normAutofit/>
          </a:bodyPr>
          <a:lstStyle/>
          <a:p>
            <a:pPr eaLnBrk="1" hangingPunct="1">
              <a:lnSpc>
                <a:spcPct val="80000"/>
              </a:lnSpc>
              <a:buClr>
                <a:srgbClr val="95B3D7"/>
              </a:buClr>
            </a:pPr>
            <a:r>
              <a:rPr kumimoji="1" lang="en-US" sz="2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Required for most programs.</a:t>
            </a:r>
          </a:p>
          <a:p>
            <a:pPr eaLnBrk="1" hangingPunct="1">
              <a:lnSpc>
                <a:spcPct val="80000"/>
              </a:lnSpc>
              <a:buClr>
                <a:srgbClr val="95B3D7"/>
              </a:buClr>
            </a:pPr>
            <a:r>
              <a:rPr kumimoji="1" lang="en-US" sz="2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Final Defenses should be conducted remotely in Fall 2020.</a:t>
            </a:r>
          </a:p>
          <a:p>
            <a:pPr eaLnBrk="1" hangingPunct="1">
              <a:lnSpc>
                <a:spcPct val="80000"/>
              </a:lnSpc>
              <a:buClr>
                <a:srgbClr val="95B3D7"/>
              </a:buClr>
            </a:pPr>
            <a:r>
              <a:rPr kumimoji="1" lang="en-US" sz="2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PhD Students required form: </a:t>
            </a:r>
          </a:p>
          <a:p>
            <a:pPr lvl="2" eaLnBrk="1" hangingPunct="1">
              <a:lnSpc>
                <a:spcPct val="80000"/>
              </a:lnSpc>
              <a:buClr>
                <a:srgbClr val="95B3D7"/>
              </a:buClr>
              <a:buFont typeface="Wingdings" charset="0"/>
              <a:buChar char="§"/>
            </a:pPr>
            <a:r>
              <a:rPr kumimoji="1" lang="ja-JP" altLang="en-US" sz="19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“</a:t>
            </a:r>
            <a:r>
              <a:rPr kumimoji="1" lang="en-US" sz="19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Form 5</a:t>
            </a:r>
            <a:r>
              <a:rPr kumimoji="1" lang="ja-JP" altLang="en-US" sz="19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”</a:t>
            </a:r>
            <a:r>
              <a:rPr kumimoji="1" lang="en-US" sz="19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 - Report of Final Defense.</a:t>
            </a:r>
          </a:p>
          <a:p>
            <a:pPr eaLnBrk="1" hangingPunct="1">
              <a:lnSpc>
                <a:spcPct val="80000"/>
              </a:lnSpc>
              <a:buClr>
                <a:srgbClr val="95B3D7"/>
              </a:buClr>
            </a:pPr>
            <a:r>
              <a:rPr kumimoji="1" lang="en-US" sz="2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Master</a:t>
            </a:r>
            <a:r>
              <a:rPr kumimoji="1" lang="ja-JP" altLang="en-US" sz="26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’</a:t>
            </a:r>
            <a:r>
              <a:rPr kumimoji="1" lang="en-US" sz="2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s Students required form: </a:t>
            </a:r>
          </a:p>
          <a:p>
            <a:pPr lvl="2" eaLnBrk="1" hangingPunct="1">
              <a:lnSpc>
                <a:spcPct val="80000"/>
              </a:lnSpc>
              <a:buClr>
                <a:srgbClr val="95B3D7"/>
              </a:buClr>
              <a:buFont typeface="Wingdings" charset="0"/>
              <a:buChar char="§"/>
            </a:pPr>
            <a:r>
              <a:rPr kumimoji="1" lang="en-US" sz="19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Report of Final Defense.</a:t>
            </a:r>
          </a:p>
          <a:p>
            <a:pPr eaLnBrk="1" hangingPunct="1">
              <a:lnSpc>
                <a:spcPct val="80000"/>
              </a:lnSpc>
              <a:buClr>
                <a:srgbClr val="95B3D7"/>
              </a:buClr>
            </a:pPr>
            <a:r>
              <a:rPr kumimoji="1" lang="en-US" sz="2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The final defense must be completed by the final filing deadline.</a:t>
            </a:r>
          </a:p>
          <a:p>
            <a:pPr eaLnBrk="1" hangingPunct="1">
              <a:lnSpc>
                <a:spcPct val="80000"/>
              </a:lnSpc>
              <a:buClr>
                <a:srgbClr val="95B3D7"/>
              </a:buClr>
            </a:pPr>
            <a:r>
              <a:rPr kumimoji="1" lang="en-US" sz="2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Signature Page for the document and Final Defense form are two separate requirements (2 separate forms).</a:t>
            </a:r>
          </a:p>
          <a:p>
            <a:pPr eaLnBrk="1" hangingPunct="1">
              <a:lnSpc>
                <a:spcPct val="80000"/>
              </a:lnSpc>
              <a:buClr>
                <a:srgbClr val="95B3D7"/>
              </a:buClr>
              <a:buFont typeface="Wingdings" charset="0"/>
              <a:buNone/>
            </a:pPr>
            <a:endParaRPr kumimoji="1" lang="en-US" sz="2600" dirty="0">
              <a:latin typeface="Candar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763000" cy="5257800"/>
          </a:xfrm>
        </p:spPr>
        <p:txBody>
          <a:bodyPr lIns="92075" tIns="46038" rIns="92075" bIns="46038">
            <a:normAutofit/>
          </a:bodyPr>
          <a:lstStyle/>
          <a:p>
            <a:pPr marL="273050" indent="-273050" eaLnBrk="1" hangingPunct="1">
              <a:lnSpc>
                <a:spcPct val="90000"/>
              </a:lnSpc>
              <a:buClr>
                <a:srgbClr val="95B3D7"/>
              </a:buClr>
              <a:buFont typeface="Candara" charset="0"/>
              <a:buNone/>
            </a:pPr>
            <a:r>
              <a:rPr kumimoji="1" lang="en-US" sz="2100" b="1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Acknowledgement of Previously Published Materials</a:t>
            </a:r>
          </a:p>
          <a:p>
            <a:pPr marL="615950" lvl="1" indent="-273050" eaLnBrk="1" hangingPunct="1">
              <a:lnSpc>
                <a:spcPct val="90000"/>
              </a:lnSpc>
              <a:buClr>
                <a:schemeClr val="bg2"/>
              </a:buClr>
              <a:buFont typeface="Wingdings" charset="0"/>
              <a:buChar char="§"/>
            </a:pPr>
            <a:r>
              <a:rPr kumimoji="1" lang="en-US" sz="18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Articles authored by you that have been </a:t>
            </a:r>
            <a:r>
              <a:rPr kumimoji="1" lang="en-US" sz="1800" i="1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accepted</a:t>
            </a:r>
            <a:r>
              <a:rPr kumimoji="1" lang="en-US" sz="18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 for publication or previously </a:t>
            </a:r>
            <a:r>
              <a:rPr kumimoji="1" lang="en-US" sz="1800" i="1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published</a:t>
            </a:r>
            <a:r>
              <a:rPr kumimoji="1" lang="en-US" sz="18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 at the time of filing, must submit the acknowledgement petition</a:t>
            </a:r>
          </a:p>
          <a:p>
            <a:pPr marL="615950" lvl="1" indent="-273050" eaLnBrk="1" hangingPunct="1">
              <a:lnSpc>
                <a:spcPct val="90000"/>
              </a:lnSpc>
              <a:buClr>
                <a:schemeClr val="bg2"/>
              </a:buClr>
              <a:buFont typeface="Wingdings" charset="0"/>
              <a:buChar char="§"/>
            </a:pPr>
            <a:r>
              <a:rPr kumimoji="1" lang="en-US" sz="18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This petition is used to verify your advisor knows and agrees to what will be included in your document.</a:t>
            </a:r>
          </a:p>
          <a:p>
            <a:pPr marL="615950" lvl="1" indent="-273050" eaLnBrk="1" hangingPunct="1">
              <a:lnSpc>
                <a:spcPct val="90000"/>
              </a:lnSpc>
              <a:buClr>
                <a:schemeClr val="bg2"/>
              </a:buClr>
              <a:buFont typeface="Wingdings" charset="0"/>
              <a:buChar char="§"/>
            </a:pPr>
            <a:r>
              <a:rPr kumimoji="1" lang="en-US" sz="18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You are not required to submit permission from the journal to the Graduate Division.</a:t>
            </a:r>
          </a:p>
          <a:p>
            <a:pPr marL="273050" indent="-273050" eaLnBrk="1" hangingPunct="1">
              <a:lnSpc>
                <a:spcPct val="90000"/>
              </a:lnSpc>
              <a:buClr>
                <a:schemeClr val="bg2"/>
              </a:buClr>
              <a:buFont typeface="Candara" charset="0"/>
              <a:buNone/>
            </a:pPr>
            <a:r>
              <a:rPr kumimoji="1" lang="en-US" sz="2100" b="1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Copyright Permission (in ProQuest ETD site)</a:t>
            </a:r>
          </a:p>
          <a:p>
            <a:pPr marL="615950" lvl="1" indent="-273050" eaLnBrk="1" hangingPunct="1">
              <a:lnSpc>
                <a:spcPct val="90000"/>
              </a:lnSpc>
              <a:buClr>
                <a:schemeClr val="bg2"/>
              </a:buClr>
              <a:buFont typeface="Wingdings" charset="0"/>
              <a:buChar char="§"/>
            </a:pPr>
            <a:r>
              <a:rPr kumimoji="1" lang="en-US" sz="18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Permission you have received from the copyright holder to include their work in your document.</a:t>
            </a:r>
          </a:p>
          <a:p>
            <a:pPr marL="273050" indent="-273050" eaLnBrk="1" hangingPunct="1">
              <a:lnSpc>
                <a:spcPct val="90000"/>
              </a:lnSpc>
              <a:buClr>
                <a:srgbClr val="95B3D7"/>
              </a:buClr>
              <a:buNone/>
            </a:pPr>
            <a:r>
              <a:rPr kumimoji="1" lang="en-US" sz="2100" b="1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Visit </a:t>
            </a:r>
            <a:r>
              <a:rPr kumimoji="1" lang="en-US" sz="2100" b="1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  <a:hlinkClick r:id="rId3"/>
              </a:rPr>
              <a:t>https://graduate.ucr.edu/copyright-and-fair-use-resources</a:t>
            </a:r>
            <a:r>
              <a:rPr kumimoji="1" lang="en-US" sz="2100" b="1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 for additional resources and information.</a:t>
            </a:r>
            <a:endParaRPr kumimoji="1" lang="en-US" sz="2100" dirty="0">
              <a:solidFill>
                <a:srgbClr val="1F497D"/>
              </a:solidFill>
              <a:latin typeface="Candara" charset="0"/>
              <a:ea typeface="ＭＳ Ｐゴシック" charset="0"/>
              <a:cs typeface="American Typewriter" charset="0"/>
              <a:hlinkClick r:id="rId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2400"/>
            <a:ext cx="9144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+mn-lt"/>
                <a:ea typeface="+mn-ea"/>
                <a:cs typeface="+mn-cs"/>
              </a:rPr>
              <a:t>Acknowledgement of Previously Published Materials vs. Copyright Permission</a:t>
            </a:r>
          </a:p>
        </p:txBody>
      </p:sp>
    </p:spTree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2875"/>
          </a:xfrm>
        </p:spPr>
        <p:txBody>
          <a:bodyPr/>
          <a:lstStyle/>
          <a:p>
            <a:r>
              <a:rPr lang="en-US" sz="4800">
                <a:latin typeface="Candara" charset="0"/>
                <a:ea typeface="ＭＳ Ｐゴシック" charset="0"/>
                <a:cs typeface="ＭＳ Ｐゴシック" charset="0"/>
              </a:rPr>
              <a:t>Where Does the Document Go?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380087"/>
              </p:ext>
            </p:extLst>
          </p:nvPr>
        </p:nvGraphicFramePr>
        <p:xfrm>
          <a:off x="152400" y="1752600"/>
          <a:ext cx="8839200" cy="4867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412875"/>
          </a:xfrm>
        </p:spPr>
        <p:txBody>
          <a:bodyPr/>
          <a:lstStyle/>
          <a:p>
            <a:r>
              <a:rPr lang="en-US" b="1" dirty="0">
                <a:latin typeface="Candara" charset="0"/>
                <a:ea typeface="ＭＳ Ｐゴシック" charset="0"/>
                <a:cs typeface="ＭＳ Ｐゴシック" charset="0"/>
              </a:rPr>
              <a:t>ProQuest ETD Website FAQs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655062"/>
            <a:ext cx="830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200" dirty="0">
                <a:latin typeface="Candara" charset="0"/>
                <a:hlinkClick r:id="rId3"/>
              </a:rPr>
              <a:t>https://</a:t>
            </a:r>
            <a:r>
              <a:rPr lang="en-US" sz="3200" dirty="0" err="1">
                <a:latin typeface="Candara" charset="0"/>
                <a:hlinkClick r:id="rId3"/>
              </a:rPr>
              <a:t>graduate.ucr.edu</a:t>
            </a:r>
            <a:r>
              <a:rPr lang="en-US" sz="3200" dirty="0">
                <a:latin typeface="Candara" charset="0"/>
                <a:hlinkClick r:id="rId3"/>
              </a:rPr>
              <a:t>/</a:t>
            </a:r>
            <a:r>
              <a:rPr lang="en-US" sz="3200" dirty="0" err="1">
                <a:latin typeface="Candara" charset="0"/>
                <a:hlinkClick r:id="rId3"/>
              </a:rPr>
              <a:t>proquest-etd-faqs</a:t>
            </a:r>
            <a:endParaRPr lang="en-US" sz="3200" dirty="0">
              <a:latin typeface="Candara" charset="0"/>
            </a:endParaRPr>
          </a:p>
        </p:txBody>
      </p:sp>
      <p:sp>
        <p:nvSpPr>
          <p:cNvPr id="62468" name="TextBox 4"/>
          <p:cNvSpPr txBox="1">
            <a:spLocks noChangeArrowheads="1"/>
          </p:cNvSpPr>
          <p:nvPr/>
        </p:nvSpPr>
        <p:spPr bwMode="auto">
          <a:xfrm>
            <a:off x="228600" y="1371600"/>
            <a:ext cx="8763000" cy="60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1500" u="sng" dirty="0">
                <a:solidFill>
                  <a:schemeClr val="bg2"/>
                </a:solidFill>
                <a:latin typeface="Candara" charset="0"/>
              </a:rPr>
              <a:t>ETD</a:t>
            </a:r>
            <a:r>
              <a:rPr lang="en-US" sz="1500" dirty="0">
                <a:solidFill>
                  <a:schemeClr val="bg2"/>
                </a:solidFill>
                <a:latin typeface="Candara" charset="0"/>
              </a:rPr>
              <a:t> stands for </a:t>
            </a:r>
            <a:r>
              <a:rPr lang="ja-JP" altLang="en-US" sz="1500" dirty="0">
                <a:solidFill>
                  <a:schemeClr val="bg2"/>
                </a:solidFill>
                <a:latin typeface="Candara" charset="0"/>
              </a:rPr>
              <a:t>“</a:t>
            </a:r>
            <a:r>
              <a:rPr lang="en-US" sz="1500" dirty="0">
                <a:solidFill>
                  <a:schemeClr val="bg2"/>
                </a:solidFill>
                <a:latin typeface="Candara" charset="0"/>
              </a:rPr>
              <a:t>Electronic Theses and Dissertations</a:t>
            </a:r>
            <a:r>
              <a:rPr lang="ja-JP" altLang="en-US" sz="1500" dirty="0">
                <a:solidFill>
                  <a:schemeClr val="bg2"/>
                </a:solidFill>
                <a:latin typeface="Candara" charset="0"/>
              </a:rPr>
              <a:t>”</a:t>
            </a:r>
            <a:endParaRPr lang="en-US" sz="1500" dirty="0">
              <a:solidFill>
                <a:schemeClr val="bg2"/>
              </a:solidFill>
              <a:latin typeface="Candara" charset="0"/>
            </a:endParaRP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1500" u="sng" dirty="0">
                <a:solidFill>
                  <a:schemeClr val="bg2"/>
                </a:solidFill>
                <a:latin typeface="Candara" charset="0"/>
              </a:rPr>
              <a:t>Publishing Options </a:t>
            </a:r>
            <a:r>
              <a:rPr lang="en-US" sz="1500" dirty="0">
                <a:solidFill>
                  <a:schemeClr val="bg2"/>
                </a:solidFill>
                <a:latin typeface="Candara" charset="0"/>
              </a:rPr>
              <a:t>– Traditional (free) vs. Open Access ($), your choice to make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1500" u="sng" dirty="0">
                <a:solidFill>
                  <a:schemeClr val="bg2"/>
                </a:solidFill>
                <a:latin typeface="Candara" charset="0"/>
              </a:rPr>
              <a:t>Delayed Release </a:t>
            </a:r>
            <a:r>
              <a:rPr lang="en-US" sz="1500" dirty="0">
                <a:solidFill>
                  <a:schemeClr val="bg2"/>
                </a:solidFill>
                <a:latin typeface="Candara" charset="0"/>
              </a:rPr>
              <a:t>– you decide the time period, if any.  Requests between 3 and  5 years, put a </a:t>
            </a:r>
            <a:r>
              <a:rPr lang="ja-JP" altLang="en-US" sz="1500" dirty="0">
                <a:solidFill>
                  <a:schemeClr val="bg2"/>
                </a:solidFill>
                <a:latin typeface="Candara" charset="0"/>
              </a:rPr>
              <a:t>“</a:t>
            </a:r>
            <a:r>
              <a:rPr lang="en-US" sz="1500" dirty="0">
                <a:solidFill>
                  <a:schemeClr val="bg2"/>
                </a:solidFill>
                <a:latin typeface="Candara" charset="0"/>
              </a:rPr>
              <a:t>note to administrator</a:t>
            </a:r>
            <a:r>
              <a:rPr lang="ja-JP" altLang="en-US" sz="1500" dirty="0">
                <a:solidFill>
                  <a:schemeClr val="bg2"/>
                </a:solidFill>
                <a:latin typeface="Candara" charset="0"/>
              </a:rPr>
              <a:t>”</a:t>
            </a:r>
            <a:r>
              <a:rPr lang="en-US" sz="1500" dirty="0">
                <a:solidFill>
                  <a:schemeClr val="bg2"/>
                </a:solidFill>
                <a:latin typeface="Candara" charset="0"/>
              </a:rPr>
              <a:t>.  All requests over 2 years are reviewed on a case-by-case basis.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1500" u="sng" dirty="0">
                <a:solidFill>
                  <a:schemeClr val="bg2"/>
                </a:solidFill>
                <a:latin typeface="Candara" charset="0"/>
              </a:rPr>
              <a:t>IR Publishing Options </a:t>
            </a:r>
            <a:r>
              <a:rPr lang="en-US" sz="1500" dirty="0">
                <a:solidFill>
                  <a:schemeClr val="bg2"/>
                </a:solidFill>
                <a:latin typeface="Candara" charset="0"/>
              </a:rPr>
              <a:t>– Delay here should match PQ delayed release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1500" u="sng" dirty="0">
                <a:solidFill>
                  <a:schemeClr val="bg2"/>
                </a:solidFill>
                <a:latin typeface="Candara" charset="0"/>
              </a:rPr>
              <a:t>University Agreement </a:t>
            </a:r>
            <a:r>
              <a:rPr lang="en-US" sz="1500" dirty="0">
                <a:solidFill>
                  <a:schemeClr val="bg2"/>
                </a:solidFill>
                <a:latin typeface="Candara" charset="0"/>
              </a:rPr>
              <a:t>– info regarding what happens to your document after submission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1500" u="sng" dirty="0">
                <a:solidFill>
                  <a:schemeClr val="bg2"/>
                </a:solidFill>
                <a:latin typeface="Candara" charset="0"/>
              </a:rPr>
              <a:t>Creative Commons </a:t>
            </a:r>
            <a:r>
              <a:rPr lang="en-US" sz="1500" dirty="0">
                <a:solidFill>
                  <a:schemeClr val="bg2"/>
                </a:solidFill>
                <a:latin typeface="Candara" charset="0"/>
              </a:rPr>
              <a:t>(optional) – you decide whether or not to apply a Creative Commons License to the Library and </a:t>
            </a:r>
            <a:r>
              <a:rPr lang="en-US" sz="1500" dirty="0" err="1">
                <a:solidFill>
                  <a:schemeClr val="bg2"/>
                </a:solidFill>
                <a:latin typeface="Candara" charset="0"/>
              </a:rPr>
              <a:t>eScholarship</a:t>
            </a:r>
            <a:r>
              <a:rPr lang="en-US" sz="1500" dirty="0">
                <a:solidFill>
                  <a:schemeClr val="bg2"/>
                </a:solidFill>
                <a:latin typeface="Candara" charset="0"/>
              </a:rPr>
              <a:t> copy of your document. This is useful for authors who want to make it easy for their work to be shared and built upon.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1500" u="sng" dirty="0">
                <a:solidFill>
                  <a:schemeClr val="bg2"/>
                </a:solidFill>
                <a:latin typeface="Candara" charset="0"/>
              </a:rPr>
              <a:t>Copyright Permissions </a:t>
            </a:r>
            <a:r>
              <a:rPr lang="en-US" sz="1500" dirty="0">
                <a:solidFill>
                  <a:schemeClr val="bg2"/>
                </a:solidFill>
                <a:latin typeface="Candara" charset="0"/>
              </a:rPr>
              <a:t>– for work in the document that you don’t hold copyright for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1500" u="sng" dirty="0">
                <a:solidFill>
                  <a:schemeClr val="bg2"/>
                </a:solidFill>
                <a:latin typeface="Candara" charset="0"/>
              </a:rPr>
              <a:t>Administrative Documents </a:t>
            </a:r>
            <a:r>
              <a:rPr lang="en-US" sz="1500" dirty="0">
                <a:solidFill>
                  <a:schemeClr val="bg2"/>
                </a:solidFill>
                <a:latin typeface="Candara" charset="0"/>
              </a:rPr>
              <a:t>– upload the Acknowledgement of Previous Published Material, for your previously published work. This form can also be submitted hard copy.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1500" u="sng" dirty="0">
                <a:solidFill>
                  <a:schemeClr val="bg2"/>
                </a:solidFill>
                <a:latin typeface="Candara" charset="0"/>
              </a:rPr>
              <a:t>Additional Copyright </a:t>
            </a:r>
            <a:r>
              <a:rPr lang="en-US" sz="1500" dirty="0">
                <a:solidFill>
                  <a:schemeClr val="bg2"/>
                </a:solidFill>
                <a:latin typeface="Candara" charset="0"/>
              </a:rPr>
              <a:t>(optional) – registering with the Library of Congress ($)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1500" dirty="0">
                <a:solidFill>
                  <a:schemeClr val="bg2"/>
                </a:solidFill>
                <a:latin typeface="Candara" charset="0"/>
              </a:rPr>
              <a:t>Ordering </a:t>
            </a:r>
            <a:r>
              <a:rPr lang="en-US" sz="1500" u="sng" dirty="0">
                <a:solidFill>
                  <a:schemeClr val="bg2"/>
                </a:solidFill>
                <a:latin typeface="Candara" charset="0"/>
              </a:rPr>
              <a:t>Bound Copies </a:t>
            </a:r>
            <a:r>
              <a:rPr lang="en-US" sz="1500" dirty="0">
                <a:solidFill>
                  <a:schemeClr val="bg2"/>
                </a:solidFill>
                <a:latin typeface="Candara" charset="0"/>
              </a:rPr>
              <a:t>from </a:t>
            </a:r>
            <a:r>
              <a:rPr lang="en-US" sz="1500" dirty="0" err="1">
                <a:solidFill>
                  <a:schemeClr val="bg2"/>
                </a:solidFill>
                <a:latin typeface="Candara" charset="0"/>
              </a:rPr>
              <a:t>ProQuest</a:t>
            </a:r>
            <a:r>
              <a:rPr lang="en-US" sz="1500" dirty="0">
                <a:solidFill>
                  <a:schemeClr val="bg2"/>
                </a:solidFill>
                <a:latin typeface="Candara" charset="0"/>
              </a:rPr>
              <a:t> (optional) – you can order bound copies from anywhere.  The </a:t>
            </a:r>
            <a:r>
              <a:rPr lang="ja-JP" altLang="en-US" sz="1500" dirty="0">
                <a:solidFill>
                  <a:schemeClr val="bg2"/>
                </a:solidFill>
                <a:latin typeface="Candara" charset="0"/>
              </a:rPr>
              <a:t>“</a:t>
            </a:r>
            <a:r>
              <a:rPr lang="en-US" sz="1500" dirty="0">
                <a:solidFill>
                  <a:schemeClr val="bg2"/>
                </a:solidFill>
                <a:latin typeface="Candara" charset="0"/>
              </a:rPr>
              <a:t>free library</a:t>
            </a:r>
            <a:r>
              <a:rPr lang="ja-JP" altLang="en-US" sz="1500" dirty="0">
                <a:solidFill>
                  <a:schemeClr val="bg2"/>
                </a:solidFill>
                <a:latin typeface="Candara" charset="0"/>
              </a:rPr>
              <a:t>”</a:t>
            </a:r>
            <a:r>
              <a:rPr lang="en-US" sz="1500" dirty="0">
                <a:solidFill>
                  <a:schemeClr val="bg2"/>
                </a:solidFill>
                <a:latin typeface="Candara" charset="0"/>
              </a:rPr>
              <a:t> copy listed on this page will not be sent to you. ($)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1500" u="sng" dirty="0">
                <a:solidFill>
                  <a:schemeClr val="bg2"/>
                </a:solidFill>
                <a:latin typeface="Candara" charset="0"/>
              </a:rPr>
              <a:t>SUBMIT</a:t>
            </a:r>
            <a:r>
              <a:rPr lang="en-US" sz="1500" dirty="0">
                <a:solidFill>
                  <a:schemeClr val="bg2"/>
                </a:solidFill>
                <a:latin typeface="Candara" charset="0"/>
              </a:rPr>
              <a:t> – you must complete this step each time the </a:t>
            </a:r>
            <a:r>
              <a:rPr lang="en-US" sz="1500" dirty="0" err="1">
                <a:solidFill>
                  <a:schemeClr val="bg2"/>
                </a:solidFill>
                <a:latin typeface="Candara" charset="0"/>
              </a:rPr>
              <a:t>pdf</a:t>
            </a:r>
            <a:r>
              <a:rPr lang="en-US" sz="1500" dirty="0">
                <a:solidFill>
                  <a:schemeClr val="bg2"/>
                </a:solidFill>
                <a:latin typeface="Candara" charset="0"/>
              </a:rPr>
              <a:t> is updated.  Submitting WILL NOT send your document to </a:t>
            </a:r>
            <a:r>
              <a:rPr lang="en-US" sz="1500" dirty="0" err="1">
                <a:solidFill>
                  <a:schemeClr val="bg2"/>
                </a:solidFill>
                <a:latin typeface="Candara" charset="0"/>
              </a:rPr>
              <a:t>ProQuest</a:t>
            </a:r>
            <a:r>
              <a:rPr lang="en-US" sz="1500" dirty="0">
                <a:solidFill>
                  <a:schemeClr val="bg2"/>
                </a:solidFill>
                <a:latin typeface="Candara" charset="0"/>
              </a:rPr>
              <a:t>, only to Graduate Academic Affairs.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1500" dirty="0">
                <a:solidFill>
                  <a:schemeClr val="bg2"/>
                </a:solidFill>
                <a:latin typeface="Candara" charset="0"/>
              </a:rPr>
              <a:t>After making your initial choices, you </a:t>
            </a:r>
            <a:r>
              <a:rPr lang="en-US" sz="1500" u="sng" dirty="0">
                <a:solidFill>
                  <a:schemeClr val="bg2"/>
                </a:solidFill>
                <a:latin typeface="Candara" charset="0"/>
              </a:rPr>
              <a:t>will not </a:t>
            </a:r>
            <a:r>
              <a:rPr lang="en-US" sz="1500" dirty="0">
                <a:solidFill>
                  <a:schemeClr val="bg2"/>
                </a:solidFill>
                <a:latin typeface="Candara" charset="0"/>
              </a:rPr>
              <a:t>be able to change publishing options or copy orders. You will be able to upload a new </a:t>
            </a:r>
            <a:r>
              <a:rPr lang="en-US" sz="1500" dirty="0" err="1">
                <a:solidFill>
                  <a:schemeClr val="bg2"/>
                </a:solidFill>
                <a:latin typeface="Candara" charset="0"/>
              </a:rPr>
              <a:t>pdf</a:t>
            </a:r>
            <a:r>
              <a:rPr lang="en-US" sz="1500" dirty="0">
                <a:solidFill>
                  <a:schemeClr val="bg2"/>
                </a:solidFill>
                <a:latin typeface="Candara" charset="0"/>
              </a:rPr>
              <a:t>.  Changes to the other options can be made only by withdrawing the entire submission and beginning again</a:t>
            </a:r>
            <a:r>
              <a:rPr lang="en-US" sz="1600" dirty="0">
                <a:solidFill>
                  <a:schemeClr val="bg2"/>
                </a:solidFill>
                <a:latin typeface="Candara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Candara" charset="0"/>
                <a:ea typeface="ＭＳ Ｐゴシック" charset="0"/>
                <a:cs typeface="ＭＳ Ｐゴシック" charset="0"/>
              </a:rPr>
              <a:t>General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603750"/>
          </a:xfrm>
        </p:spPr>
        <p:txBody>
          <a:bodyPr>
            <a:noAutofit/>
          </a:bodyPr>
          <a:lstStyle/>
          <a:p>
            <a:pPr lvl="1" indent="-182563" eaLnBrk="1" hangingPunct="1">
              <a:lnSpc>
                <a:spcPct val="90000"/>
              </a:lnSpc>
              <a:spcAft>
                <a:spcPts val="600"/>
              </a:spcAft>
              <a:buClr>
                <a:srgbClr val="4471A6"/>
              </a:buClr>
            </a:pPr>
            <a:r>
              <a:rPr kumimoji="1" lang="en-US" sz="3200" b="1" dirty="0" err="1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iLearn</a:t>
            </a:r>
            <a:r>
              <a:rPr kumimoji="1" lang="en-US" sz="3200" b="1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 Course </a:t>
            </a:r>
            <a:r>
              <a:rPr kumimoji="1" lang="en-US" sz="32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- UCR Graduate Community, includes announcements and </a:t>
            </a:r>
            <a:r>
              <a:rPr kumimoji="1" lang="en-US" sz="3200" dirty="0" err="1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LaTex</a:t>
            </a:r>
            <a:r>
              <a:rPr kumimoji="1" lang="en-US" sz="32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 Discussion Board</a:t>
            </a:r>
          </a:p>
          <a:p>
            <a:pPr lvl="1" indent="-182563" eaLnBrk="1" hangingPunct="1">
              <a:lnSpc>
                <a:spcPct val="90000"/>
              </a:lnSpc>
              <a:spcAft>
                <a:spcPts val="600"/>
              </a:spcAft>
              <a:buClr>
                <a:srgbClr val="4471A6"/>
              </a:buClr>
            </a:pPr>
            <a:r>
              <a:rPr kumimoji="1" lang="en-US" sz="3200" dirty="0" err="1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GradSuccess</a:t>
            </a:r>
            <a:r>
              <a:rPr kumimoji="1" lang="en-US" sz="32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 including the </a:t>
            </a:r>
            <a:r>
              <a:rPr kumimoji="1" lang="en-US" sz="3200" b="1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Graduate Writing Resource Center </a:t>
            </a:r>
            <a:r>
              <a:rPr kumimoji="1" lang="en-US" sz="32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– </a:t>
            </a:r>
            <a:r>
              <a:rPr kumimoji="1" lang="en-US" sz="32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  <a:hlinkClick r:id="rId3"/>
              </a:rPr>
              <a:t>gwrc.ucr.edu</a:t>
            </a:r>
            <a:endParaRPr kumimoji="1" lang="en-US" sz="3200" dirty="0">
              <a:solidFill>
                <a:srgbClr val="1F497D"/>
              </a:solidFill>
              <a:latin typeface="Candara" charset="0"/>
              <a:ea typeface="ＭＳ Ｐゴシック" charset="0"/>
              <a:cs typeface="American Typewriter" charset="0"/>
            </a:endParaRPr>
          </a:p>
          <a:p>
            <a:pPr lvl="1" indent="-182563" eaLnBrk="1" hangingPunct="1">
              <a:lnSpc>
                <a:spcPct val="90000"/>
              </a:lnSpc>
              <a:spcAft>
                <a:spcPts val="600"/>
              </a:spcAft>
              <a:buClr>
                <a:srgbClr val="4471A6"/>
              </a:buClr>
            </a:pPr>
            <a:r>
              <a:rPr kumimoji="1" lang="en-US" sz="3200" b="1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Dissertation Writing Support </a:t>
            </a:r>
            <a:r>
              <a:rPr kumimoji="1" lang="en-US" sz="32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- </a:t>
            </a:r>
            <a:r>
              <a:rPr kumimoji="1" lang="en-US" sz="32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  <a:hlinkClick r:id="rId4"/>
              </a:rPr>
              <a:t>https://gwrc.ucr.edu/programs/dissertation-support</a:t>
            </a:r>
            <a:r>
              <a:rPr kumimoji="1" lang="en-US" sz="320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  <a:hlinkClick r:id="rId4"/>
              </a:rPr>
              <a:t>/occasions</a:t>
            </a:r>
            <a:endParaRPr kumimoji="1" lang="en-US" sz="3200">
              <a:solidFill>
                <a:srgbClr val="1F497D"/>
              </a:solidFill>
              <a:latin typeface="Candara" charset="0"/>
              <a:ea typeface="ＭＳ Ｐゴシック" charset="0"/>
              <a:cs typeface="American Typewriter" charset="0"/>
            </a:endParaRPr>
          </a:p>
          <a:p>
            <a:pPr lvl="1" indent="-182563" eaLnBrk="1" hangingPunct="1">
              <a:lnSpc>
                <a:spcPct val="90000"/>
              </a:lnSpc>
              <a:spcAft>
                <a:spcPts val="600"/>
              </a:spcAft>
              <a:buClr>
                <a:srgbClr val="4471A6"/>
              </a:buClr>
            </a:pPr>
            <a:r>
              <a:rPr kumimoji="1" lang="en-US" sz="3200" b="1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Dissertation </a:t>
            </a:r>
            <a:r>
              <a:rPr kumimoji="1" lang="en-US" sz="3200" b="1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Support Group @ Counseling Center </a:t>
            </a:r>
            <a:r>
              <a:rPr kumimoji="1" lang="en-US" sz="32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– </a:t>
            </a:r>
            <a:r>
              <a:rPr kumimoji="1" lang="en-US" sz="32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  <a:hlinkClick r:id="rId5"/>
              </a:rPr>
              <a:t>counseling.ucr.edu</a:t>
            </a:r>
            <a:r>
              <a:rPr kumimoji="1" lang="en-US" sz="32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, 951-827-5531 - Elizabeth Mondragon</a:t>
            </a:r>
          </a:p>
        </p:txBody>
      </p:sp>
    </p:spTree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lIns="92075" tIns="46038" rIns="92075" bIns="46038"/>
          <a:lstStyle/>
          <a:p>
            <a:pPr eaLnBrk="1" hangingPunct="1"/>
            <a:r>
              <a:rPr kumimoji="1" lang="en-US" sz="4400" b="1" dirty="0">
                <a:latin typeface="Candara" charset="0"/>
                <a:ea typeface="ＭＳ Ｐゴシック" charset="0"/>
                <a:cs typeface="American Typewriter" charset="0"/>
              </a:rPr>
              <a:t>Graduation Deadline Dates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7696200" cy="1371600"/>
          </a:xfrm>
        </p:spPr>
        <p:txBody>
          <a:bodyPr lIns="92075" tIns="46038" rIns="92075" bIns="46038"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95B3D7"/>
              </a:buClr>
            </a:pPr>
            <a:r>
              <a:rPr kumimoji="1" lang="en-US" sz="2600" b="1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Upcoming Deadline Dates</a:t>
            </a:r>
            <a:r>
              <a:rPr kumimoji="1" lang="en-US" sz="2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:</a:t>
            </a:r>
            <a:r>
              <a:rPr kumimoji="1" lang="en-US" sz="1900" dirty="0">
                <a:latin typeface="Candara" charset="0"/>
                <a:ea typeface="ＭＳ Ｐゴシック" charset="0"/>
                <a:cs typeface="American Typewriter" charset="0"/>
              </a:rPr>
              <a:t> </a:t>
            </a:r>
            <a:r>
              <a:rPr kumimoji="1" lang="en-US" sz="1900" dirty="0">
                <a:latin typeface="Candara" charset="0"/>
                <a:ea typeface="ＭＳ Ｐゴシック" charset="0"/>
                <a:cs typeface="American Typewriter" charset="0"/>
                <a:hlinkClick r:id="rId3"/>
              </a:rPr>
              <a:t>https://</a:t>
            </a:r>
            <a:r>
              <a:rPr kumimoji="1" lang="en-US" sz="1900" dirty="0" err="1">
                <a:latin typeface="Candara" charset="0"/>
                <a:ea typeface="ＭＳ Ｐゴシック" charset="0"/>
                <a:cs typeface="American Typewriter" charset="0"/>
                <a:hlinkClick r:id="rId3"/>
              </a:rPr>
              <a:t>graduate.ucr.edu</a:t>
            </a:r>
            <a:r>
              <a:rPr kumimoji="1" lang="en-US" sz="1900" dirty="0">
                <a:latin typeface="Candara" charset="0"/>
                <a:ea typeface="ＭＳ Ｐゴシック" charset="0"/>
                <a:cs typeface="American Typewriter" charset="0"/>
                <a:hlinkClick r:id="rId3"/>
              </a:rPr>
              <a:t>/graduation-procedures</a:t>
            </a:r>
            <a:r>
              <a:rPr kumimoji="1" lang="en-US" sz="1500" dirty="0">
                <a:latin typeface="Candara" charset="0"/>
                <a:ea typeface="ＭＳ Ｐゴシック" charset="0"/>
                <a:cs typeface="American Typewriter" charset="0"/>
                <a:hlinkClick r:id="rId3"/>
              </a:rPr>
              <a:t>	</a:t>
            </a:r>
            <a:r>
              <a:rPr kumimoji="1" lang="en-US" sz="1900" dirty="0">
                <a:latin typeface="Candara" charset="0"/>
                <a:ea typeface="ＭＳ Ｐゴシック" charset="0"/>
                <a:cs typeface="American Typewriter" charset="0"/>
              </a:rPr>
              <a:t>	</a:t>
            </a:r>
          </a:p>
          <a:p>
            <a:pPr eaLnBrk="1" hangingPunct="1">
              <a:lnSpc>
                <a:spcPct val="90000"/>
              </a:lnSpc>
              <a:buClr>
                <a:srgbClr val="95B3D7"/>
              </a:buClr>
              <a:buFont typeface="Wingdings" charset="0"/>
              <a:buNone/>
            </a:pPr>
            <a:r>
              <a:rPr kumimoji="1" lang="en-US" sz="1900" dirty="0">
                <a:latin typeface="Candara" charset="0"/>
                <a:ea typeface="ＭＳ Ｐゴシック" charset="0"/>
                <a:cs typeface="American Typewriter" charset="0"/>
              </a:rPr>
              <a:t>	</a:t>
            </a:r>
            <a:endParaRPr kumimoji="1" lang="en-US" sz="1500" dirty="0">
              <a:latin typeface="American Typewriter" charset="0"/>
              <a:ea typeface="ＭＳ Ｐゴシック" charset="0"/>
              <a:cs typeface="American Typewriter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50471"/>
              </p:ext>
            </p:extLst>
          </p:nvPr>
        </p:nvGraphicFramePr>
        <p:xfrm>
          <a:off x="533400" y="2590800"/>
          <a:ext cx="7772400" cy="3733801"/>
        </p:xfrm>
        <a:graphic>
          <a:graphicData uri="http://schemas.openxmlformats.org/drawingml/2006/table">
            <a:tbl>
              <a:tblPr/>
              <a:tblGrid>
                <a:gridCol w="2119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3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ndar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/>
                          <a:cs typeface="ＭＳ Ｐゴシック" charset="0"/>
                        </a:rPr>
                        <a:t>Fall 2020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/>
                          <a:cs typeface="ＭＳ Ｐゴシック" charset="0"/>
                        </a:rPr>
                        <a:t>Winter 2021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/>
                          <a:cs typeface="ＭＳ Ｐゴシック" charset="0"/>
                        </a:rPr>
                        <a:t>Spring 2021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9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/>
                          <a:ea typeface="ＭＳ Ｐゴシック"/>
                          <a:cs typeface="ＭＳ Ｐゴシック" charset="0"/>
                        </a:rPr>
                        <a:t>Format Review Deadline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/>
                          <a:ea typeface="ＭＳ Ｐゴシック"/>
                          <a:cs typeface="ＭＳ Ｐゴシック" charset="0"/>
                        </a:rPr>
                        <a:t>12/04/2020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/>
                          <a:ea typeface="ＭＳ Ｐゴシック"/>
                          <a:cs typeface="ＭＳ Ｐゴシック" charset="0"/>
                        </a:rPr>
                        <a:t>03/05/2021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/>
                          <a:ea typeface="ＭＳ Ｐゴシック"/>
                          <a:cs typeface="ＭＳ Ｐゴシック" charset="0"/>
                        </a:rPr>
                        <a:t>05/28/2021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/>
                          <a:ea typeface="ＭＳ Ｐゴシック"/>
                          <a:cs typeface="ＭＳ Ｐゴシック" charset="0"/>
                        </a:rPr>
                        <a:t>Final Deadline for graduation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/>
                          <a:ea typeface="ＭＳ Ｐゴシック"/>
                          <a:cs typeface="ＭＳ Ｐゴシック" charset="0"/>
                        </a:rPr>
                        <a:t>12/18/2020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/>
                        <a:ea typeface="ＭＳ Ｐゴシック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/>
                          <a:ea typeface="ＭＳ Ｐゴシック"/>
                          <a:cs typeface="ＭＳ Ｐゴシック" charset="0"/>
                        </a:rPr>
                        <a:t>03/19/2021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/>
                          <a:ea typeface="ＭＳ Ｐゴシック"/>
                          <a:cs typeface="ＭＳ Ｐゴシック" charset="0"/>
                        </a:rPr>
                        <a:t>06/11/2021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/>
                          <a:ea typeface="ＭＳ Ｐゴシック"/>
                          <a:cs typeface="ＭＳ Ｐゴシック" charset="0"/>
                        </a:rPr>
                        <a:t>“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/>
                          <a:ea typeface="ＭＳ Ｐゴシック"/>
                          <a:cs typeface="ＭＳ Ｐゴシック" charset="0"/>
                        </a:rPr>
                        <a:t>In Between</a:t>
                      </a: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/>
                          <a:ea typeface="ＭＳ Ｐゴシック"/>
                          <a:cs typeface="ＭＳ Ｐゴシック" charset="0"/>
                        </a:rPr>
                        <a:t>”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/>
                          <a:ea typeface="ＭＳ Ｐゴシック"/>
                          <a:cs typeface="ＭＳ Ｐゴシック" charset="0"/>
                        </a:rPr>
                        <a:t> Deadline to avoid fees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/>
                          <a:ea typeface="ＭＳ Ｐゴシック"/>
                          <a:cs typeface="ＭＳ Ｐゴシック" charset="0"/>
                        </a:rPr>
                        <a:t>09/25/2020- Fall 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/>
                          <a:ea typeface="ＭＳ Ｐゴシック"/>
                          <a:cs typeface="ＭＳ Ｐゴシック" charset="0"/>
                        </a:rPr>
                        <a:t>grad date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/>
                          <a:ea typeface="ＭＳ Ｐゴシック"/>
                          <a:cs typeface="ＭＳ Ｐゴシック" charset="0"/>
                        </a:rPr>
                        <a:t>12/23/2020- Winter 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/>
                          <a:ea typeface="ＭＳ Ｐゴシック"/>
                          <a:cs typeface="ＭＳ Ｐゴシック" charset="0"/>
                        </a:rPr>
                        <a:t>grad date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/>
                          <a:ea typeface="ＭＳ Ｐゴシック"/>
                          <a:cs typeface="ＭＳ Ｐゴシック" charset="0"/>
                        </a:rPr>
                        <a:t>03/23/2021- Spring 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/>
                          <a:ea typeface="ＭＳ Ｐゴシック"/>
                          <a:cs typeface="ＭＳ Ｐゴシック" charset="0"/>
                        </a:rPr>
                        <a:t>grad date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15400" y="7924800"/>
            <a:ext cx="2133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  <a:ea typeface="+mn-ea"/>
                <a:cs typeface="+mn-cs"/>
              </a:rPr>
              <a:t>*tentative date</a:t>
            </a:r>
          </a:p>
        </p:txBody>
      </p:sp>
    </p:spTree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14400"/>
          </a:xfrm>
        </p:spPr>
        <p:txBody>
          <a:bodyPr lIns="92075" tIns="46038" rIns="92075" bIns="46038"/>
          <a:lstStyle/>
          <a:p>
            <a:pPr eaLnBrk="1" hangingPunct="1"/>
            <a:r>
              <a:rPr kumimoji="1" lang="en-US" sz="4400" b="1" dirty="0">
                <a:latin typeface="Candara" charset="0"/>
                <a:ea typeface="ＭＳ Ｐゴシック" charset="0"/>
                <a:cs typeface="American Typewriter" charset="0"/>
              </a:rPr>
              <a:t>Graduation!!! </a:t>
            </a:r>
          </a:p>
        </p:txBody>
      </p:sp>
      <p:sp>
        <p:nvSpPr>
          <p:cNvPr id="72707" name="TextBox 3"/>
          <p:cNvSpPr txBox="1">
            <a:spLocks noChangeArrowheads="1"/>
          </p:cNvSpPr>
          <p:nvPr/>
        </p:nvSpPr>
        <p:spPr bwMode="auto">
          <a:xfrm>
            <a:off x="457200" y="1524000"/>
            <a:ext cx="8382000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</a:pPr>
            <a:r>
              <a:rPr lang="en-US" dirty="0">
                <a:solidFill>
                  <a:srgbClr val="1F497D"/>
                </a:solidFill>
                <a:latin typeface="Candara" charset="0"/>
              </a:rPr>
              <a:t>A Letter of Completion will be emailed to you once all requirements are complete.  It will state completion date and conferral date.</a:t>
            </a:r>
          </a:p>
          <a:p>
            <a:pPr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</a:pPr>
            <a:r>
              <a:rPr lang="en-US" dirty="0">
                <a:solidFill>
                  <a:srgbClr val="1F497D"/>
                </a:solidFill>
                <a:latin typeface="Candara" charset="0"/>
              </a:rPr>
              <a:t>The degree will be posted on your transcript, by the Registrar</a:t>
            </a:r>
            <a:r>
              <a:rPr lang="ja-JP" altLang="en-US" dirty="0">
                <a:solidFill>
                  <a:srgbClr val="1F497D"/>
                </a:solidFill>
                <a:latin typeface="Candara" charset="0"/>
              </a:rPr>
              <a:t>’</a:t>
            </a:r>
            <a:r>
              <a:rPr lang="en-US" dirty="0">
                <a:solidFill>
                  <a:srgbClr val="1F497D"/>
                </a:solidFill>
                <a:latin typeface="Candara" charset="0"/>
              </a:rPr>
              <a:t>s office, 1 month after the conferral date.  You must order a transcript, it will not be sent automatically.</a:t>
            </a:r>
          </a:p>
          <a:p>
            <a:pPr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</a:pPr>
            <a:r>
              <a:rPr lang="en-US" dirty="0">
                <a:solidFill>
                  <a:srgbClr val="1F497D"/>
                </a:solidFill>
                <a:latin typeface="Candara" charset="0"/>
              </a:rPr>
              <a:t>The Diploma will be available approximately </a:t>
            </a:r>
            <a:r>
              <a:rPr lang="en-US" i="1" dirty="0">
                <a:solidFill>
                  <a:srgbClr val="1F497D"/>
                </a:solidFill>
                <a:latin typeface="Candara" charset="0"/>
              </a:rPr>
              <a:t>2 months </a:t>
            </a:r>
            <a:r>
              <a:rPr lang="en-US" dirty="0">
                <a:solidFill>
                  <a:srgbClr val="1F497D"/>
                </a:solidFill>
                <a:latin typeface="Candara" charset="0"/>
              </a:rPr>
              <a:t>after the conferral date.  It will be mailed to your permanent address by the Registrar</a:t>
            </a:r>
            <a:r>
              <a:rPr lang="ja-JP" altLang="en-US" dirty="0">
                <a:solidFill>
                  <a:srgbClr val="1F497D"/>
                </a:solidFill>
                <a:latin typeface="Candara" charset="0"/>
              </a:rPr>
              <a:t>’</a:t>
            </a:r>
            <a:r>
              <a:rPr lang="en-US" dirty="0">
                <a:solidFill>
                  <a:srgbClr val="1F497D"/>
                </a:solidFill>
                <a:latin typeface="Candara" charset="0"/>
              </a:rPr>
              <a:t>s office.</a:t>
            </a:r>
          </a:p>
          <a:p>
            <a:pPr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</a:pPr>
            <a:r>
              <a:rPr lang="en-US" dirty="0">
                <a:solidFill>
                  <a:srgbClr val="1F497D"/>
                </a:solidFill>
                <a:latin typeface="Candara" charset="0"/>
              </a:rPr>
              <a:t>You will always have access to </a:t>
            </a:r>
            <a:r>
              <a:rPr lang="en-US" dirty="0" err="1">
                <a:solidFill>
                  <a:srgbClr val="1F497D"/>
                </a:solidFill>
                <a:latin typeface="Candara" charset="0"/>
              </a:rPr>
              <a:t>R’Web</a:t>
            </a:r>
            <a:r>
              <a:rPr lang="en-US" dirty="0">
                <a:solidFill>
                  <a:srgbClr val="1F497D"/>
                </a:solidFill>
                <a:latin typeface="Candara" charset="0"/>
              </a:rPr>
              <a:t> and </a:t>
            </a:r>
            <a:r>
              <a:rPr lang="en-US" dirty="0" err="1">
                <a:solidFill>
                  <a:srgbClr val="1F497D"/>
                </a:solidFill>
                <a:latin typeface="Candara" charset="0"/>
              </a:rPr>
              <a:t>R’Mail</a:t>
            </a:r>
            <a:r>
              <a:rPr lang="en-US" dirty="0">
                <a:solidFill>
                  <a:srgbClr val="1F497D"/>
                </a:solidFill>
                <a:latin typeface="Candara" charset="0"/>
              </a:rPr>
              <a:t>.</a:t>
            </a:r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 lIns="92075" tIns="46038" rIns="92075" bIns="46038"/>
          <a:lstStyle/>
          <a:p>
            <a:pPr eaLnBrk="1" hangingPunct="1"/>
            <a:r>
              <a:rPr kumimoji="1" lang="en-US" sz="4800" b="1">
                <a:latin typeface="Candara" charset="0"/>
                <a:ea typeface="ＭＳ Ｐゴシック" charset="0"/>
                <a:cs typeface="American Typewriter" charset="0"/>
              </a:rPr>
              <a:t>Document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839200" cy="5181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kumimoji="1" lang="en-US" b="1" u="sng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FIRST RULE</a:t>
            </a:r>
            <a:r>
              <a:rPr kumimoji="1" lang="en-US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: Format must conform to Graduate Division requirements – Format Guide</a:t>
            </a:r>
          </a:p>
          <a:p>
            <a:pPr eaLnBrk="1" hangingPunct="1">
              <a:lnSpc>
                <a:spcPct val="90000"/>
              </a:lnSpc>
            </a:pPr>
            <a:r>
              <a:rPr kumimoji="1" lang="en-US" b="1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Style is at the discretion of your committee</a:t>
            </a:r>
          </a:p>
          <a:p>
            <a:pPr lvl="1" eaLnBrk="1" hangingPunct="1">
              <a:lnSpc>
                <a:spcPct val="90000"/>
              </a:lnSpc>
            </a:pPr>
            <a:r>
              <a:rPr kumimoji="1" lang="en-US" sz="20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May choose to use MLA or APA or another style manual as a guide, but be careful, these guides do not match the Graduate Division requirements exactly.</a:t>
            </a:r>
            <a:endParaRPr kumimoji="1" lang="en-US" sz="2400" dirty="0">
              <a:solidFill>
                <a:srgbClr val="1F497D"/>
              </a:solidFill>
              <a:latin typeface="Candara" charset="0"/>
              <a:ea typeface="ＭＳ Ｐゴシック" charset="0"/>
              <a:cs typeface="American Typewriter" charset="0"/>
            </a:endParaRPr>
          </a:p>
          <a:p>
            <a:pPr eaLnBrk="1" hangingPunct="1">
              <a:lnSpc>
                <a:spcPct val="90000"/>
              </a:lnSpc>
            </a:pPr>
            <a:r>
              <a:rPr kumimoji="1" lang="en-US" b="1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Journal format or scientific format</a:t>
            </a:r>
          </a:p>
          <a:p>
            <a:pPr lvl="1" eaLnBrk="1" hangingPunct="1">
              <a:lnSpc>
                <a:spcPct val="90000"/>
              </a:lnSpc>
            </a:pPr>
            <a:r>
              <a:rPr kumimoji="1" lang="en-US" sz="20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Each chapter is a separate paper</a:t>
            </a:r>
          </a:p>
          <a:p>
            <a:pPr lvl="1" eaLnBrk="1" hangingPunct="1">
              <a:lnSpc>
                <a:spcPct val="90000"/>
              </a:lnSpc>
            </a:pPr>
            <a:r>
              <a:rPr kumimoji="1" lang="en-US" sz="20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Must have a general introduction and conclusion</a:t>
            </a:r>
          </a:p>
          <a:p>
            <a:pPr lvl="1" eaLnBrk="1" hangingPunct="1">
              <a:lnSpc>
                <a:spcPct val="90000"/>
              </a:lnSpc>
            </a:pPr>
            <a:r>
              <a:rPr kumimoji="1" lang="en-US" sz="2000" u="sng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Be consistent!</a:t>
            </a:r>
            <a:r>
              <a:rPr kumimoji="1" lang="en-US" sz="20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  Must use the same style for each chapter (including abstract, bibliography and footnotes/endnotes)</a:t>
            </a:r>
            <a:endParaRPr kumimoji="1" lang="en-US" sz="2400" dirty="0">
              <a:solidFill>
                <a:srgbClr val="1F497D"/>
              </a:solidFill>
              <a:latin typeface="Candara" charset="0"/>
              <a:ea typeface="ＭＳ Ｐゴシック" charset="0"/>
              <a:cs typeface="American Typewriter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endParaRPr kumimoji="1" lang="en-US" sz="2400" dirty="0">
              <a:latin typeface="Candara" charset="0"/>
              <a:ea typeface="ＭＳ Ｐゴシック" charset="0"/>
            </a:endParaRPr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 lIns="92075" tIns="46038" rIns="92075" bIns="46038"/>
          <a:lstStyle/>
          <a:p>
            <a:pPr eaLnBrk="1" hangingPunct="1"/>
            <a:r>
              <a:rPr kumimoji="1" lang="en-US" sz="4800" b="1">
                <a:latin typeface="Candara" charset="0"/>
                <a:ea typeface="ＭＳ Ｐゴシック" charset="0"/>
                <a:cs typeface="American Typewriter" charset="0"/>
              </a:rPr>
              <a:t>Format - Preliminary Pages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534400" cy="5105400"/>
          </a:xfrm>
        </p:spPr>
        <p:txBody>
          <a:bodyPr lIns="92075" tIns="46038" rIns="92075" bIns="46038">
            <a:normAutofit/>
          </a:bodyPr>
          <a:lstStyle/>
          <a:p>
            <a:pPr marL="609600" indent="-609600" eaLnBrk="1" hangingPunct="1">
              <a:lnSpc>
                <a:spcPct val="80000"/>
              </a:lnSpc>
              <a:buClr>
                <a:srgbClr val="95B3D7"/>
              </a:buClr>
              <a:buFont typeface="Arial" charset="0"/>
              <a:buAutoNum type="arabicPeriod"/>
            </a:pPr>
            <a:r>
              <a:rPr kumimoji="1" lang="en-US" sz="20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Title Page </a:t>
            </a:r>
            <a:r>
              <a:rPr kumimoji="1" lang="en-US" sz="1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(page </a:t>
            </a:r>
            <a:r>
              <a:rPr kumimoji="1" lang="en-US" sz="1600" dirty="0" err="1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i</a:t>
            </a:r>
            <a:r>
              <a:rPr kumimoji="1" lang="en-US" sz="1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, not printed)</a:t>
            </a:r>
            <a:endParaRPr kumimoji="1" lang="en-US" sz="2000" dirty="0">
              <a:solidFill>
                <a:srgbClr val="1F497D"/>
              </a:solidFill>
              <a:latin typeface="Candara" charset="0"/>
              <a:ea typeface="ＭＳ Ｐゴシック" charset="0"/>
              <a:cs typeface="American Typewriter" charset="0"/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95B3D7"/>
              </a:buClr>
              <a:buFont typeface="Arial" charset="0"/>
              <a:buAutoNum type="arabicPeriod"/>
            </a:pPr>
            <a:r>
              <a:rPr kumimoji="1" lang="en-US" sz="20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Copyright Page </a:t>
            </a:r>
            <a:r>
              <a:rPr kumimoji="1" lang="en-US" sz="1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(page ii, not printed)</a:t>
            </a:r>
            <a:endParaRPr kumimoji="1" lang="en-US" sz="2000" dirty="0">
              <a:solidFill>
                <a:srgbClr val="1F497D"/>
              </a:solidFill>
              <a:latin typeface="Candara" charset="0"/>
              <a:ea typeface="ＭＳ Ｐゴシック" charset="0"/>
              <a:cs typeface="American Typewriter" charset="0"/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95B3D7"/>
              </a:buClr>
              <a:buFont typeface="Arial" charset="0"/>
              <a:buAutoNum type="arabicPeriod"/>
            </a:pPr>
            <a:r>
              <a:rPr kumimoji="1" lang="en-US" sz="20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Signature Approval Page </a:t>
            </a:r>
            <a:r>
              <a:rPr kumimoji="1" lang="en-US" sz="1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(page iii, not printed)</a:t>
            </a:r>
            <a:endParaRPr kumimoji="1" lang="en-US" sz="2000" dirty="0">
              <a:solidFill>
                <a:srgbClr val="1F497D"/>
              </a:solidFill>
              <a:latin typeface="Candara" charset="0"/>
              <a:ea typeface="ＭＳ Ｐゴシック" charset="0"/>
              <a:cs typeface="American Typewriter" charset="0"/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95B3D7"/>
              </a:buClr>
              <a:buFont typeface="Arial" charset="0"/>
              <a:buAutoNum type="arabicPeriod"/>
            </a:pPr>
            <a:r>
              <a:rPr kumimoji="1" lang="en-US" sz="20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Acknowledgements </a:t>
            </a:r>
            <a:r>
              <a:rPr kumimoji="1" lang="en-US" sz="1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(optional)</a:t>
            </a:r>
            <a:endParaRPr kumimoji="1" lang="en-US" sz="2000" dirty="0">
              <a:solidFill>
                <a:srgbClr val="1F497D"/>
              </a:solidFill>
              <a:latin typeface="Candara" charset="0"/>
              <a:ea typeface="ＭＳ Ｐゴシック" charset="0"/>
              <a:cs typeface="American Typewriter" charset="0"/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95B3D7"/>
              </a:buClr>
              <a:buFont typeface="Arial" charset="0"/>
              <a:buAutoNum type="arabicPeriod"/>
            </a:pPr>
            <a:r>
              <a:rPr kumimoji="1" lang="en-US" sz="20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Dedication </a:t>
            </a:r>
            <a:r>
              <a:rPr kumimoji="1" lang="en-US" sz="1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(optional)</a:t>
            </a:r>
            <a:endParaRPr kumimoji="1" lang="en-US" sz="2000" dirty="0">
              <a:solidFill>
                <a:srgbClr val="1F497D"/>
              </a:solidFill>
              <a:latin typeface="Candara" charset="0"/>
              <a:ea typeface="ＭＳ Ｐゴシック" charset="0"/>
              <a:cs typeface="American Typewriter" charset="0"/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95B3D7"/>
              </a:buClr>
              <a:buFont typeface="Arial" charset="0"/>
              <a:buAutoNum type="arabicPeriod"/>
            </a:pPr>
            <a:r>
              <a:rPr kumimoji="1" lang="en-US" sz="20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Abstract </a:t>
            </a:r>
            <a:r>
              <a:rPr kumimoji="1" lang="en-US" sz="1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(required for PhD only)</a:t>
            </a:r>
            <a:endParaRPr kumimoji="1" lang="en-US" sz="2000" dirty="0">
              <a:solidFill>
                <a:srgbClr val="1F497D"/>
              </a:solidFill>
              <a:latin typeface="Candara" charset="0"/>
              <a:ea typeface="ＭＳ Ｐゴシック" charset="0"/>
              <a:cs typeface="American Typewriter" charset="0"/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95B3D7"/>
              </a:buClr>
              <a:buFont typeface="Arial" charset="0"/>
              <a:buAutoNum type="arabicPeriod"/>
            </a:pPr>
            <a:r>
              <a:rPr kumimoji="1" lang="en-US" sz="20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Table of Contents </a:t>
            </a:r>
            <a:r>
              <a:rPr kumimoji="1" lang="en-US" sz="1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(required)</a:t>
            </a:r>
            <a:endParaRPr kumimoji="1" lang="en-US" sz="2000" dirty="0">
              <a:solidFill>
                <a:srgbClr val="1F497D"/>
              </a:solidFill>
              <a:latin typeface="Candara" charset="0"/>
              <a:ea typeface="ＭＳ Ｐゴシック" charset="0"/>
              <a:cs typeface="American Typewriter" charset="0"/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95B3D7"/>
              </a:buClr>
              <a:buFont typeface="Arial" charset="0"/>
              <a:buAutoNum type="arabicPeriod"/>
            </a:pPr>
            <a:r>
              <a:rPr kumimoji="1" lang="en-US" sz="20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List of Figures, Tables, Abbreviations, Symbols, </a:t>
            </a:r>
            <a:r>
              <a:rPr kumimoji="1" lang="en-US" sz="2000" dirty="0" err="1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etc</a:t>
            </a:r>
            <a:r>
              <a:rPr kumimoji="1" lang="en-US" sz="20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… </a:t>
            </a:r>
            <a:r>
              <a:rPr kumimoji="1" lang="en-US" sz="1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(required, if necessary)</a:t>
            </a:r>
            <a:endParaRPr kumimoji="1" lang="en-US" sz="2000" dirty="0">
              <a:solidFill>
                <a:srgbClr val="1F497D"/>
              </a:solidFill>
              <a:latin typeface="Candara" charset="0"/>
              <a:ea typeface="ＭＳ Ｐゴシック" charset="0"/>
              <a:cs typeface="Times" charset="0"/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95B3D7"/>
              </a:buClr>
              <a:buFont typeface="Arial" charset="0"/>
              <a:buAutoNum type="arabicPeriod"/>
            </a:pPr>
            <a:r>
              <a:rPr kumimoji="1" lang="en-US" sz="20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Preface or Forward </a:t>
            </a:r>
            <a:r>
              <a:rPr kumimoji="1" lang="en-US" sz="1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(optional)</a:t>
            </a:r>
            <a:endParaRPr kumimoji="1" lang="en-US" sz="2200" dirty="0">
              <a:solidFill>
                <a:srgbClr val="1F497D"/>
              </a:solidFill>
              <a:latin typeface="Candara" charset="0"/>
              <a:ea typeface="ＭＳ Ｐゴシック" charset="0"/>
              <a:cs typeface="Times" charset="0"/>
            </a:endParaRPr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andar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2" name="Content Placeholder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E7552547-A246-7242-A9BD-3148F3EB07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5000" y="-22018"/>
            <a:ext cx="5334000" cy="690203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ndar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2" name="Content Placeholder 11" descr="A close up of a logo&#10;&#10;Description automatically generated">
            <a:extLst>
              <a:ext uri="{FF2B5EF4-FFF2-40B4-BE49-F238E27FC236}">
                <a16:creationId xmlns:a16="http://schemas.microsoft.com/office/drawing/2014/main" id="{19CC68A8-7EA5-264C-A477-53B9BF205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8135" y="7790"/>
            <a:ext cx="5280025" cy="683882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ndar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9701" name="Content Placeholder 7" descr="Sample Signature Pag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204" r="-64204"/>
          <a:stretch>
            <a:fillRect/>
          </a:stretch>
        </p:blipFill>
        <p:spPr>
          <a:xfrm>
            <a:off x="-1265238" y="100012"/>
            <a:ext cx="11685588" cy="66214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 lIns="92075" tIns="46038" rIns="92075" bIns="46038"/>
          <a:lstStyle/>
          <a:p>
            <a:pPr eaLnBrk="1" hangingPunct="1"/>
            <a:r>
              <a:rPr kumimoji="1" lang="en-US" sz="4800" b="1">
                <a:latin typeface="Candara" charset="0"/>
                <a:ea typeface="ＭＳ Ｐゴシック" charset="0"/>
                <a:cs typeface="American Typewriter" charset="0"/>
              </a:rPr>
              <a:t>Format - Preliminary Pages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534400" cy="5105400"/>
          </a:xfrm>
        </p:spPr>
        <p:txBody>
          <a:bodyPr lIns="92075" tIns="46038" rIns="92075" bIns="46038">
            <a:normAutofit/>
          </a:bodyPr>
          <a:lstStyle/>
          <a:p>
            <a:pPr marL="609600" indent="-609600" eaLnBrk="1" hangingPunct="1">
              <a:lnSpc>
                <a:spcPct val="80000"/>
              </a:lnSpc>
              <a:buClr>
                <a:srgbClr val="95B3D7"/>
              </a:buClr>
              <a:buFont typeface="Arial" charset="0"/>
              <a:buAutoNum type="arabicPeriod"/>
            </a:pPr>
            <a:r>
              <a:rPr kumimoji="1" lang="en-US" sz="20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Title Page </a:t>
            </a:r>
            <a:r>
              <a:rPr kumimoji="1" lang="en-US" sz="1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(page </a:t>
            </a:r>
            <a:r>
              <a:rPr kumimoji="1" lang="en-US" sz="1600" dirty="0" err="1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i</a:t>
            </a:r>
            <a:r>
              <a:rPr kumimoji="1" lang="en-US" sz="1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, not printed)</a:t>
            </a:r>
            <a:endParaRPr kumimoji="1" lang="en-US" sz="2000" dirty="0">
              <a:solidFill>
                <a:srgbClr val="1F497D"/>
              </a:solidFill>
              <a:latin typeface="Candara" charset="0"/>
              <a:ea typeface="ＭＳ Ｐゴシック" charset="0"/>
              <a:cs typeface="American Typewriter" charset="0"/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95B3D7"/>
              </a:buClr>
              <a:buFont typeface="Arial" charset="0"/>
              <a:buAutoNum type="arabicPeriod"/>
            </a:pPr>
            <a:r>
              <a:rPr kumimoji="1" lang="en-US" sz="20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Copyright Page </a:t>
            </a:r>
            <a:r>
              <a:rPr kumimoji="1" lang="en-US" sz="1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(page ii, not printed)</a:t>
            </a:r>
            <a:endParaRPr kumimoji="1" lang="en-US" sz="2000" dirty="0">
              <a:solidFill>
                <a:srgbClr val="1F497D"/>
              </a:solidFill>
              <a:latin typeface="Candara" charset="0"/>
              <a:ea typeface="ＭＳ Ｐゴシック" charset="0"/>
              <a:cs typeface="American Typewriter" charset="0"/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95B3D7"/>
              </a:buClr>
              <a:buFont typeface="Arial" charset="0"/>
              <a:buAutoNum type="arabicPeriod"/>
            </a:pPr>
            <a:r>
              <a:rPr kumimoji="1" lang="en-US" sz="20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Signature Approval Page </a:t>
            </a:r>
            <a:r>
              <a:rPr kumimoji="1" lang="en-US" sz="1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(page iii, not printed)</a:t>
            </a:r>
            <a:endParaRPr kumimoji="1" lang="en-US" sz="2000" dirty="0">
              <a:solidFill>
                <a:srgbClr val="1F497D"/>
              </a:solidFill>
              <a:latin typeface="Candara" charset="0"/>
              <a:ea typeface="ＭＳ Ｐゴシック" charset="0"/>
              <a:cs typeface="American Typewriter" charset="0"/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95B3D7"/>
              </a:buClr>
              <a:buFont typeface="Arial" charset="0"/>
              <a:buAutoNum type="arabicPeriod"/>
            </a:pPr>
            <a:r>
              <a:rPr kumimoji="1" lang="en-US" sz="20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Acknowledgements </a:t>
            </a:r>
            <a:r>
              <a:rPr kumimoji="1" lang="en-US" sz="1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(optional)</a:t>
            </a:r>
            <a:endParaRPr kumimoji="1" lang="en-US" sz="2000" dirty="0">
              <a:solidFill>
                <a:srgbClr val="1F497D"/>
              </a:solidFill>
              <a:latin typeface="Candara" charset="0"/>
              <a:ea typeface="ＭＳ Ｐゴシック" charset="0"/>
              <a:cs typeface="American Typewriter" charset="0"/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95B3D7"/>
              </a:buClr>
              <a:buFont typeface="Arial" charset="0"/>
              <a:buAutoNum type="arabicPeriod"/>
            </a:pPr>
            <a:r>
              <a:rPr kumimoji="1" lang="en-US" sz="20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Dedication </a:t>
            </a:r>
            <a:r>
              <a:rPr kumimoji="1" lang="en-US" sz="1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(optional)</a:t>
            </a:r>
            <a:endParaRPr kumimoji="1" lang="en-US" sz="2000" dirty="0">
              <a:solidFill>
                <a:srgbClr val="1F497D"/>
              </a:solidFill>
              <a:latin typeface="Candara" charset="0"/>
              <a:ea typeface="ＭＳ Ｐゴシック" charset="0"/>
              <a:cs typeface="American Typewriter" charset="0"/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95B3D7"/>
              </a:buClr>
              <a:buFont typeface="Arial" charset="0"/>
              <a:buAutoNum type="arabicPeriod"/>
            </a:pPr>
            <a:r>
              <a:rPr kumimoji="1" lang="en-US" sz="20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Abstract </a:t>
            </a:r>
            <a:r>
              <a:rPr kumimoji="1" lang="en-US" sz="1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(required for PhD only)</a:t>
            </a:r>
            <a:endParaRPr kumimoji="1" lang="en-US" sz="2000" dirty="0">
              <a:solidFill>
                <a:srgbClr val="1F497D"/>
              </a:solidFill>
              <a:latin typeface="Candara" charset="0"/>
              <a:ea typeface="ＭＳ Ｐゴシック" charset="0"/>
              <a:cs typeface="American Typewriter" charset="0"/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95B3D7"/>
              </a:buClr>
              <a:buFont typeface="Arial" charset="0"/>
              <a:buAutoNum type="arabicPeriod"/>
            </a:pPr>
            <a:r>
              <a:rPr kumimoji="1" lang="en-US" sz="20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Table of Contents </a:t>
            </a:r>
            <a:r>
              <a:rPr kumimoji="1" lang="en-US" sz="1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(required)</a:t>
            </a:r>
            <a:endParaRPr kumimoji="1" lang="en-US" sz="2000" dirty="0">
              <a:solidFill>
                <a:srgbClr val="1F497D"/>
              </a:solidFill>
              <a:latin typeface="Candara" charset="0"/>
              <a:ea typeface="ＭＳ Ｐゴシック" charset="0"/>
              <a:cs typeface="American Typewriter" charset="0"/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95B3D7"/>
              </a:buClr>
              <a:buFont typeface="Arial" charset="0"/>
              <a:buAutoNum type="arabicPeriod"/>
            </a:pPr>
            <a:r>
              <a:rPr kumimoji="1" lang="en-US" sz="20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List of Figures, Tables, Abbreviations, Symbols, </a:t>
            </a:r>
            <a:r>
              <a:rPr kumimoji="1" lang="en-US" sz="2000" dirty="0" err="1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etc</a:t>
            </a:r>
            <a:r>
              <a:rPr kumimoji="1" lang="en-US" sz="20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… </a:t>
            </a:r>
            <a:r>
              <a:rPr kumimoji="1" lang="en-US" sz="1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(required, if necessary)</a:t>
            </a:r>
            <a:endParaRPr kumimoji="1" lang="en-US" sz="2000" dirty="0">
              <a:solidFill>
                <a:srgbClr val="1F497D"/>
              </a:solidFill>
              <a:latin typeface="Candara" charset="0"/>
              <a:ea typeface="ＭＳ Ｐゴシック" charset="0"/>
              <a:cs typeface="Times" charset="0"/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95B3D7"/>
              </a:buClr>
              <a:buFont typeface="Arial" charset="0"/>
              <a:buAutoNum type="arabicPeriod"/>
            </a:pPr>
            <a:r>
              <a:rPr kumimoji="1" lang="en-US" sz="20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Preface or Forward </a:t>
            </a:r>
            <a:r>
              <a:rPr kumimoji="1" lang="en-US" sz="1600" dirty="0">
                <a:solidFill>
                  <a:srgbClr val="1F497D"/>
                </a:solidFill>
                <a:latin typeface="Candara" charset="0"/>
                <a:ea typeface="ＭＳ Ｐゴシック" charset="0"/>
                <a:cs typeface="American Typewriter" charset="0"/>
              </a:rPr>
              <a:t>(optional)</a:t>
            </a:r>
            <a:endParaRPr kumimoji="1" lang="en-US" sz="2200" dirty="0">
              <a:solidFill>
                <a:srgbClr val="1F497D"/>
              </a:solidFill>
              <a:latin typeface="Candara" charset="0"/>
              <a:ea typeface="ＭＳ Ｐゴシック" charset="0"/>
              <a:cs typeface="Times" charset="0"/>
            </a:endParaRPr>
          </a:p>
        </p:txBody>
      </p:sp>
    </p:spTree>
  </p:cSld>
  <p:clrMapOvr>
    <a:masterClrMapping/>
  </p:clrMapOvr>
  <p:transition>
    <p:zoom/>
  </p:transition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fus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fusion">
      <a:majorFont>
        <a:latin typeface="Mistral"/>
        <a:ea typeface=""/>
        <a:cs typeface=""/>
        <a:font script="Jpan" typeface="ＭＳ Ｐ明朝"/>
      </a:majorFont>
      <a:minorFont>
        <a:latin typeface="Candara"/>
        <a:ea typeface=""/>
        <a:cs typeface=""/>
        <a:font script="Jpan" typeface="メイリオ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8577</TotalTime>
  <Words>2229</Words>
  <Application>Microsoft Macintosh PowerPoint</Application>
  <PresentationFormat>On-screen Show (4:3)</PresentationFormat>
  <Paragraphs>269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American Typewriter</vt:lpstr>
      <vt:lpstr>Apple Casual</vt:lpstr>
      <vt:lpstr>Arial</vt:lpstr>
      <vt:lpstr>Calibri</vt:lpstr>
      <vt:lpstr>Candara</vt:lpstr>
      <vt:lpstr>Mistral</vt:lpstr>
      <vt:lpstr>Times New Roman</vt:lpstr>
      <vt:lpstr>Wingdings</vt:lpstr>
      <vt:lpstr>Infusion</vt:lpstr>
      <vt:lpstr>DISSERTATION/THESIS  FORMATTING &amp; SUBMISSION WORKSHOP</vt:lpstr>
      <vt:lpstr>Introduction</vt:lpstr>
      <vt:lpstr>General Resources</vt:lpstr>
      <vt:lpstr>Document Style</vt:lpstr>
      <vt:lpstr>Format - Preliminary Pages</vt:lpstr>
      <vt:lpstr>PowerPoint Presentation</vt:lpstr>
      <vt:lpstr>PowerPoint Presentation</vt:lpstr>
      <vt:lpstr>PowerPoint Presentation</vt:lpstr>
      <vt:lpstr>Format - Preliminary Pages</vt:lpstr>
      <vt:lpstr>PowerPoint Presentation</vt:lpstr>
      <vt:lpstr>Format - Preliminary Pages</vt:lpstr>
      <vt:lpstr>Format - Document Body</vt:lpstr>
      <vt:lpstr>PowerPoint Presentation</vt:lpstr>
      <vt:lpstr>PowerPoint Presentation</vt:lpstr>
      <vt:lpstr>Format - Document Body</vt:lpstr>
      <vt:lpstr>Figure &amp; Caption embedded in text</vt:lpstr>
      <vt:lpstr>Figure &amp; Caption on own page</vt:lpstr>
      <vt:lpstr>Caption and Figure on Separate Pages</vt:lpstr>
      <vt:lpstr>Landscape Table &amp; Caption</vt:lpstr>
      <vt:lpstr>Format - Document Body</vt:lpstr>
      <vt:lpstr>Resources for Formatting</vt:lpstr>
      <vt:lpstr>Requirements for Filing</vt:lpstr>
      <vt:lpstr>Filing Procedures UPLOAD TO: http://www.etdadmin.com/ucr</vt:lpstr>
      <vt:lpstr>Filing Procedures</vt:lpstr>
      <vt:lpstr>Temporary Remote Procedures for Final Defense Form and Signature Approval Page</vt:lpstr>
      <vt:lpstr>Final Defense</vt:lpstr>
      <vt:lpstr>PowerPoint Presentation</vt:lpstr>
      <vt:lpstr>Where Does the Document Go?</vt:lpstr>
      <vt:lpstr>ProQuest ETD Website FAQs</vt:lpstr>
      <vt:lpstr>Graduation Deadline Dates</vt:lpstr>
      <vt:lpstr>Graduation!!! </vt:lpstr>
    </vt:vector>
  </TitlesOfParts>
  <Manager/>
  <Company>University of California, Riverside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Dissertation and Thesis Format Workshop</dc:title>
  <dc:subject/>
  <dc:creator>Kara Oswood</dc:creator>
  <cp:keywords/>
  <dc:description/>
  <cp:lastModifiedBy>Trina B Elerts</cp:lastModifiedBy>
  <cp:revision>1103</cp:revision>
  <cp:lastPrinted>2018-01-31T16:23:20Z</cp:lastPrinted>
  <dcterms:created xsi:type="dcterms:W3CDTF">2016-01-29T18:50:31Z</dcterms:created>
  <dcterms:modified xsi:type="dcterms:W3CDTF">2020-12-04T18:36:40Z</dcterms:modified>
  <cp:category/>
</cp:coreProperties>
</file>